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324" r:id="rId3"/>
    <p:sldId id="333" r:id="rId4"/>
    <p:sldId id="360" r:id="rId5"/>
    <p:sldId id="372" r:id="rId6"/>
    <p:sldId id="361" r:id="rId7"/>
    <p:sldId id="362" r:id="rId8"/>
    <p:sldId id="363" r:id="rId9"/>
    <p:sldId id="364" r:id="rId10"/>
    <p:sldId id="374" r:id="rId11"/>
    <p:sldId id="365" r:id="rId12"/>
    <p:sldId id="368" r:id="rId13"/>
    <p:sldId id="366" r:id="rId14"/>
    <p:sldId id="367" r:id="rId15"/>
    <p:sldId id="386" r:id="rId16"/>
    <p:sldId id="369" r:id="rId17"/>
    <p:sldId id="370" r:id="rId18"/>
    <p:sldId id="373" r:id="rId19"/>
    <p:sldId id="371" r:id="rId20"/>
    <p:sldId id="375" r:id="rId21"/>
    <p:sldId id="376" r:id="rId22"/>
    <p:sldId id="377" r:id="rId23"/>
    <p:sldId id="378" r:id="rId24"/>
    <p:sldId id="380" r:id="rId25"/>
    <p:sldId id="381" r:id="rId26"/>
    <p:sldId id="382" r:id="rId27"/>
    <p:sldId id="383" r:id="rId28"/>
    <p:sldId id="384" r:id="rId29"/>
    <p:sldId id="385" r:id="rId30"/>
    <p:sldId id="35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EEB"/>
    <a:srgbClr val="C00000"/>
    <a:srgbClr val="00B0F0"/>
    <a:srgbClr val="0000FF"/>
    <a:srgbClr val="17406D"/>
    <a:srgbClr val="00FF00"/>
    <a:srgbClr val="FF7F0D"/>
    <a:srgbClr val="1E76B4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9" autoAdjust="0"/>
    <p:restoredTop sz="74232" autoAdjust="0"/>
  </p:normalViewPr>
  <p:slideViewPr>
    <p:cSldViewPr snapToGrid="0">
      <p:cViewPr varScale="1">
        <p:scale>
          <a:sx n="110" d="100"/>
          <a:sy n="110" d="100"/>
        </p:scale>
        <p:origin x="11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94088-395E-426C-8A76-A620CEAE2883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3EEEC-E054-48A8-9E61-CCE988BF4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8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4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37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5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4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BE23-2AA1-A497-7AB6-3F8C6D226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ED8E3C-2BD1-8717-A2B5-C03843C86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B0FD24-B76B-A199-6129-C121FDBEC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EFB42-C39C-7308-1E6D-88E4E9E47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62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91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321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DC611-8D56-6278-9EDA-305F2E0E7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D42622-2456-45C8-2305-6DE5726FB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6566A2-72C5-F7F3-C100-FC24CAC5F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9AD5D-5799-4ADC-5849-5054A4B40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3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48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CAC5-E7D0-9924-9C61-927DE502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23A88D-5177-AC1A-8748-9B930EF7C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DB7349-9899-9684-32C7-DCCC0AAEC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24AD5E-F22B-52C4-6A7D-BA3836524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09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AD9A-3546-93D9-CFB1-CA8B7FD3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9A5CD-44BB-99C9-91F6-8923CC1DC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86B492-05BB-795E-7EEA-1F127DE62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09119-2425-ABBF-F19C-048A8116B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8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57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DB2D7-E4E5-80FF-F59F-40D58AB1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A234AD-90C4-B439-38F0-49FD9EDF7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8DEA71-9586-B0E8-4461-1C2857382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B2C49-36CC-E56B-C5FE-827D1E8A7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60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66C9-DD9A-1741-8596-79CDB778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A8D80B-8336-8639-5FEB-17ACD601F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AA3224-0612-E1DE-43C2-BDDBF5FF8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600706-447F-0F5D-6CBE-75B2AF6BC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913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C72B3-F015-A88C-7ACB-80A6658B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7950F6-6559-2435-D376-E8B5FB65B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19BE1C-B1CC-9210-3878-1E772A0FE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AF3E60-9632-83AE-73CB-1D9D2D073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8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0BA34-CB9B-5998-824B-4A8EDD01E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49066A-94AA-00D7-A1C5-7DEB5270D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566D93-8C68-0C2B-8F09-C5821E15D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C3773-9240-40CB-06CE-1F32ED600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3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32BB-4A78-4848-2421-E2018A059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7B0EB9-9691-01EC-C067-8F1B988C1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BA6A41-80EF-120C-9940-9C1397290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0319E-A458-938D-5647-81BB88EF0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56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B4E95-B788-0641-1D64-8E01DC23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EFEDFF-A0FC-D5E1-7001-99C86B896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E3EFA0-9435-7020-6614-B862F1ECF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F3830-482D-C5CB-A810-936450308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42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E150-CC5E-3D47-0B11-150756459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4999FF-8C2A-7E43-E336-251608832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D64F5E-E416-9A80-67ED-BC86337A8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4321E-0901-5FD3-266A-92E7D6BEF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7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D5BCD-2C62-079C-7918-EC717227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48C626-0CA0-67C4-1D03-A5901FDC8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36E7B-1C40-EA51-4227-6F46D829C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70DF3A-749D-E29C-B086-4C6A9E0F2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2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1FFC3-390C-CFB9-AB3F-25F8606A7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81AFF1-71E9-B57E-7CA6-7CAC4B819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1F2FFD-1479-43EF-F0A4-3C47D874B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CEF337-8B5D-B969-E943-F7C9D1D6B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22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7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57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5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90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3FAEA-9677-EF00-3E5B-A2B3C7C2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BF3F76-9496-4AC9-570B-9DE58C8E1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B7CF10-9D78-5ABE-5E6D-7C127E18C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77E1B-0042-F8FC-E57D-F1FDD6D3E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017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EEEC-E054-48A8-9E61-CCE988BF46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6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5045" y="1737360"/>
            <a:ext cx="6149340" cy="1324433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56557"/>
            <a:ext cx="6858000" cy="543004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0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E5FE-9AD7-4419-9C8E-B89E94B5F63E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0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8537-8CAA-4A93-B1BC-6DC8111D462B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3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90ADE01-3ECD-43DE-AE59-60B3C3CDF95B}"/>
              </a:ext>
            </a:extLst>
          </p:cNvPr>
          <p:cNvSpPr/>
          <p:nvPr userDrawn="1"/>
        </p:nvSpPr>
        <p:spPr>
          <a:xfrm>
            <a:off x="0" y="95179"/>
            <a:ext cx="7559040" cy="605838"/>
          </a:xfrm>
          <a:custGeom>
            <a:avLst/>
            <a:gdLst>
              <a:gd name="connsiteX0" fmla="*/ 6071616 w 6571488"/>
              <a:gd name="connsiteY0" fmla="*/ 0 h 515007"/>
              <a:gd name="connsiteX1" fmla="*/ 6571488 w 6571488"/>
              <a:gd name="connsiteY1" fmla="*/ 0 h 515007"/>
              <a:gd name="connsiteX2" fmla="*/ 6071616 w 6571488"/>
              <a:gd name="connsiteY2" fmla="*/ 515006 h 515007"/>
              <a:gd name="connsiteX3" fmla="*/ 6071616 w 6571488"/>
              <a:gd name="connsiteY3" fmla="*/ 515007 h 515007"/>
              <a:gd name="connsiteX4" fmla="*/ 0 w 6571488"/>
              <a:gd name="connsiteY4" fmla="*/ 515007 h 515007"/>
              <a:gd name="connsiteX5" fmla="*/ 0 w 6571488"/>
              <a:gd name="connsiteY5" fmla="*/ 0 h 515007"/>
              <a:gd name="connsiteX6" fmla="*/ 6071616 w 6571488"/>
              <a:gd name="connsiteY6" fmla="*/ 0 h 51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1488" h="515007">
                <a:moveTo>
                  <a:pt x="6071616" y="0"/>
                </a:moveTo>
                <a:lnTo>
                  <a:pt x="6571488" y="0"/>
                </a:lnTo>
                <a:lnTo>
                  <a:pt x="6071616" y="515006"/>
                </a:lnTo>
                <a:lnTo>
                  <a:pt x="6071616" y="515007"/>
                </a:lnTo>
                <a:lnTo>
                  <a:pt x="0" y="515007"/>
                </a:lnTo>
                <a:lnTo>
                  <a:pt x="0" y="0"/>
                </a:lnTo>
                <a:lnTo>
                  <a:pt x="607161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2">
                  <a:lumMod val="50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472"/>
            <a:ext cx="6115050" cy="431251"/>
          </a:xfrm>
        </p:spPr>
        <p:txBody>
          <a:bodyPr/>
          <a:lstStyle>
            <a:lvl1pPr>
              <a:defRPr kern="1000" spc="-4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kern="1000" baseline="0"/>
            </a:lvl1pPr>
            <a:lvl2pPr>
              <a:defRPr kern="1000" baseline="0"/>
            </a:lvl2pPr>
            <a:lvl3pPr>
              <a:defRPr kern="1000" baseline="0"/>
            </a:lvl3pPr>
            <a:lvl4pPr>
              <a:defRPr kern="1000" baseline="0"/>
            </a:lvl4pPr>
            <a:lvl5pPr>
              <a:defRPr kern="1000" baseline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9E65BE-A62C-4614-945C-476206DE6A36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54B99E1-C9DF-466B-BA1D-8AC59FDBB4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C1D039-CD29-4997-91B5-AF40EC597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15707" r="15453" b="15538"/>
          <a:stretch/>
        </p:blipFill>
        <p:spPr>
          <a:xfrm>
            <a:off x="8155686" y="95179"/>
            <a:ext cx="664464" cy="6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6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CF19A-2EC4-4A73-9203-E1C8B44D528D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9988-8BE4-4EAB-8462-F2455D191279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8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4107-B661-47CB-8686-20B6EAC3031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7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A1E5-D725-4301-B8E3-4649EDE1033C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7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D7-264A-4F13-93B5-E3A31E777A42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1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EB1-40F7-48EE-88B3-0D74AB5CEA7C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38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5C2B-9CB0-48AE-B213-9943BA0CDBA2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E54B99E1-C9DF-466B-BA1D-8AC59FDB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7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49" y="958521"/>
            <a:ext cx="8496301" cy="5276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471A1093-E17A-420B-A73F-686096EAF651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E54B99E1-C9DF-466B-BA1D-8AC59FDBB4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1088"/>
            <a:ext cx="6115050" cy="431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9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 spc="-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200" kern="1200" spc="-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000" kern="1200" spc="-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000" kern="1200" spc="-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000" kern="1200" spc="-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zbeat.tistory.com/417" TargetMode="External"/><Relationship Id="rId2" Type="http://schemas.openxmlformats.org/officeDocument/2006/relationships/hyperlink" Target="https://velog.io/@agugu95/%EC%9D%B4%EC%A7%84-%ED%8A%B8%EB%A6%AC%EC%9D%98-%EA%B7%A0%ED%98%95-RED-BALCKAV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445C8C-9B28-447F-A591-D0317F1C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387" y="1737360"/>
            <a:ext cx="7280655" cy="132443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레드 블랙 트리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4DF1DE-8639-41C8-80E8-B20BE0145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56556"/>
            <a:ext cx="6858000" cy="1099527"/>
          </a:xfrm>
        </p:spPr>
        <p:txBody>
          <a:bodyPr>
            <a:normAutofit/>
          </a:bodyPr>
          <a:lstStyle/>
          <a:p>
            <a:r>
              <a:rPr lang="ko-KR" altLang="en-US" i="1" dirty="0"/>
              <a:t>김지호</a:t>
            </a:r>
            <a:r>
              <a:rPr lang="en-US" altLang="ko-KR" i="1" dirty="0"/>
              <a:t>, </a:t>
            </a:r>
            <a:r>
              <a:rPr lang="ko-KR" altLang="en-US" i="1" dirty="0"/>
              <a:t>이동훈</a:t>
            </a:r>
            <a:r>
              <a:rPr lang="en-US" altLang="ko-KR" i="1" dirty="0"/>
              <a:t>, </a:t>
            </a:r>
            <a:r>
              <a:rPr lang="ko-KR" altLang="en-US" i="1" dirty="0"/>
              <a:t>최성현</a:t>
            </a:r>
            <a:endParaRPr lang="en-US" altLang="ko-KR" i="1" dirty="0"/>
          </a:p>
          <a:p>
            <a:r>
              <a:rPr lang="en-US" altLang="ko-KR" i="1" dirty="0"/>
              <a:t>2024/02/07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06239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ECD6-2193-B962-91DB-EE478DD7A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D40A71-00EE-A863-9A54-BDC49B577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387" y="2766783"/>
            <a:ext cx="7280655" cy="132443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레드 블랙 트리에서의 삽입</a:t>
            </a:r>
          </a:p>
        </p:txBody>
      </p:sp>
    </p:spTree>
    <p:extLst>
      <p:ext uri="{BB962C8B-B14F-4D97-AF65-F5344CB8AC3E}">
        <p14:creationId xmlns:p14="http://schemas.microsoft.com/office/powerpoint/2010/main" val="360531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176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삽입 연산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레드 블랙 트리에 새 노드를 삽입하면 이 노드를 빨간색으로 칠한 다음 </a:t>
            </a:r>
            <a:r>
              <a:rPr lang="en-US" altLang="ko-KR" sz="1200" spc="-50" dirty="0"/>
              <a:t>NIL </a:t>
            </a:r>
            <a:r>
              <a:rPr lang="ko-KR" altLang="en-US" sz="1200" spc="-50" dirty="0"/>
              <a:t>노드를 이 노드의 양쪽 자식으로 연결해야 한다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 err="1"/>
              <a:t>RBT_InsertNode</a:t>
            </a:r>
            <a:r>
              <a:rPr lang="ko-KR" altLang="en-US" sz="1200" spc="-50" dirty="0"/>
              <a:t>함수는 먼저 </a:t>
            </a:r>
            <a:r>
              <a:rPr lang="ko-KR" altLang="en-US" sz="1200" spc="-50" dirty="0">
                <a:solidFill>
                  <a:srgbClr val="FF0000"/>
                </a:solidFill>
              </a:rPr>
              <a:t>이진 탐색</a:t>
            </a:r>
            <a:r>
              <a:rPr lang="en-US" altLang="ko-KR" sz="1200" spc="-50" dirty="0"/>
              <a:t>(</a:t>
            </a:r>
            <a:r>
              <a:rPr lang="en-US" altLang="ko-KR" sz="1200" spc="-50" dirty="0" err="1"/>
              <a:t>RBT_InsertNodeHelper</a:t>
            </a:r>
            <a:r>
              <a:rPr lang="en-US" altLang="ko-KR" sz="1200" spc="-50" dirty="0"/>
              <a:t>)</a:t>
            </a:r>
            <a:r>
              <a:rPr lang="ko-KR" altLang="en-US" sz="1200" spc="-50" dirty="0"/>
              <a:t>을 통해 새 노드를 트리에 삽입하고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 노드를 </a:t>
            </a:r>
            <a:r>
              <a:rPr lang="ko-KR" altLang="en-US" sz="1200" spc="-50" dirty="0">
                <a:solidFill>
                  <a:srgbClr val="FF0000"/>
                </a:solidFill>
              </a:rPr>
              <a:t>빨간 색으로 칠한 다음 </a:t>
            </a:r>
            <a:r>
              <a:rPr lang="en-US" altLang="ko-KR" sz="1200" spc="-50" dirty="0">
                <a:solidFill>
                  <a:srgbClr val="FF0000"/>
                </a:solidFill>
              </a:rPr>
              <a:t>NIL </a:t>
            </a:r>
            <a:r>
              <a:rPr lang="ko-KR" altLang="en-US" sz="1200" spc="-50" dirty="0">
                <a:solidFill>
                  <a:srgbClr val="FF0000"/>
                </a:solidFill>
              </a:rPr>
              <a:t>노드를 양쪽 자식으로 연결</a:t>
            </a:r>
            <a:r>
              <a:rPr lang="ko-KR" altLang="en-US" sz="1200" spc="-50" dirty="0"/>
              <a:t>함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마지막으로</a:t>
            </a:r>
            <a:r>
              <a:rPr lang="en-US" altLang="ko-KR" sz="1200" spc="-50" dirty="0"/>
              <a:t>, RBT</a:t>
            </a:r>
            <a:r>
              <a:rPr lang="ko-KR" altLang="en-US" sz="1200" spc="-50" dirty="0"/>
              <a:t> 규칙 위반을 </a:t>
            </a:r>
            <a:r>
              <a:rPr lang="ko-KR" altLang="en-US" sz="1200" spc="-50" dirty="0">
                <a:solidFill>
                  <a:srgbClr val="FF0000"/>
                </a:solidFill>
              </a:rPr>
              <a:t>복구</a:t>
            </a:r>
            <a:r>
              <a:rPr lang="en-US" altLang="ko-KR" sz="1200" spc="-50" dirty="0"/>
              <a:t>(</a:t>
            </a:r>
            <a:r>
              <a:rPr lang="en-US" altLang="ko-KR" sz="1200" spc="-50" dirty="0" err="1"/>
              <a:t>RBT_ResbuildAfterInsert</a:t>
            </a:r>
            <a:r>
              <a:rPr lang="en-US" altLang="ko-KR" sz="1200" spc="-50" dirty="0"/>
              <a:t>)</a:t>
            </a:r>
            <a:r>
              <a:rPr lang="ko-KR" altLang="en-US" sz="1200" spc="-50" dirty="0"/>
              <a:t>시킴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1015203" y="3200479"/>
            <a:ext cx="7113591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RBT_InsertNodeHelper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RBT_RebuildAfterInsert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07F08-8746-E3E8-0ABE-DEC4CEB5613E}"/>
              </a:ext>
            </a:extLst>
          </p:cNvPr>
          <p:cNvSpPr txBox="1"/>
          <p:nvPr/>
        </p:nvSpPr>
        <p:spPr>
          <a:xfrm>
            <a:off x="1702015" y="5843051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노드 삽입 코드</a:t>
            </a:r>
          </a:p>
        </p:txBody>
      </p:sp>
    </p:spTree>
    <p:extLst>
      <p:ext uri="{BB962C8B-B14F-4D97-AF65-F5344CB8AC3E}">
        <p14:creationId xmlns:p14="http://schemas.microsoft.com/office/powerpoint/2010/main" val="407295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삽입 연산</a:t>
            </a:r>
            <a:endParaRPr lang="en-US" altLang="ko-KR" sz="1400" b="1" spc="-50" dirty="0">
              <a:solidFill>
                <a:srgbClr val="17406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07F08-8746-E3E8-0ABE-DEC4CEB5613E}"/>
              </a:ext>
            </a:extLst>
          </p:cNvPr>
          <p:cNvSpPr txBox="1"/>
          <p:nvPr/>
        </p:nvSpPr>
        <p:spPr>
          <a:xfrm>
            <a:off x="2422838" y="649287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노드 삽입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6964A-07B0-AD09-2C08-9C7E3487AD5E}"/>
              </a:ext>
            </a:extLst>
          </p:cNvPr>
          <p:cNvSpPr txBox="1"/>
          <p:nvPr/>
        </p:nvSpPr>
        <p:spPr>
          <a:xfrm>
            <a:off x="2318826" y="1428898"/>
            <a:ext cx="5947994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RBT_InsertNodeHelper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RBT_InsertNodeHelper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RBT_InsertNodeHelper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41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204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삽입 연산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NIL</a:t>
            </a:r>
            <a:r>
              <a:rPr lang="ko-KR" altLang="en-US" sz="1400" b="1" spc="-50" dirty="0">
                <a:solidFill>
                  <a:srgbClr val="17406D"/>
                </a:solidFill>
              </a:rPr>
              <a:t> 처리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NIL </a:t>
            </a:r>
            <a:r>
              <a:rPr lang="ko-KR" altLang="en-US" sz="1200" spc="-50" dirty="0"/>
              <a:t>노드를 새로 생성해서 원래는 </a:t>
            </a:r>
            <a:r>
              <a:rPr lang="en-US" altLang="ko-KR" sz="1200" spc="-50" dirty="0" err="1"/>
              <a:t>NewNode</a:t>
            </a:r>
            <a:r>
              <a:rPr lang="ko-KR" altLang="en-US" sz="1200" spc="-50" dirty="0"/>
              <a:t>에 연결해야 하나</a:t>
            </a:r>
            <a:r>
              <a:rPr lang="en-US" altLang="ko-KR" sz="1200" spc="-50" dirty="0"/>
              <a:t>, NIL</a:t>
            </a:r>
            <a:r>
              <a:rPr lang="ko-KR" altLang="en-US" sz="1200" spc="-50" dirty="0"/>
              <a:t> 노드의 생성을 하는 코드가 없음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이는 같은 </a:t>
            </a:r>
            <a:r>
              <a:rPr lang="en-US" altLang="ko-KR" sz="1200" spc="-50" dirty="0"/>
              <a:t>NIL </a:t>
            </a:r>
            <a:r>
              <a:rPr lang="ko-KR" altLang="en-US" sz="1200" spc="-50" dirty="0"/>
              <a:t>노드를 새 노드의 양쪽 자식으로 그냥 연결하기 때문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NIL </a:t>
            </a:r>
            <a:r>
              <a:rPr lang="ko-KR" altLang="en-US" sz="1200" spc="-50" dirty="0"/>
              <a:t>노드는 구현의 편의를 위해 도입된 개념이고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데이터를 실제로 담기 위함이 아니기 때문에 노드를 새로 생성할 필요가 없음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저장 공간의 낭비를 막기 위해서 </a:t>
            </a:r>
            <a:r>
              <a:rPr lang="ko-KR" altLang="en-US" sz="1200" spc="-50" dirty="0">
                <a:solidFill>
                  <a:srgbClr val="FF0000"/>
                </a:solidFill>
              </a:rPr>
              <a:t>동일한 </a:t>
            </a:r>
            <a:r>
              <a:rPr lang="en-US" altLang="ko-KR" sz="1200" spc="-50" dirty="0">
                <a:solidFill>
                  <a:srgbClr val="FF0000"/>
                </a:solidFill>
              </a:rPr>
              <a:t>NIL</a:t>
            </a:r>
            <a:r>
              <a:rPr lang="ko-KR" altLang="en-US" sz="1200" spc="-50" dirty="0">
                <a:solidFill>
                  <a:srgbClr val="FF0000"/>
                </a:solidFill>
              </a:rPr>
              <a:t> 노드를 사용하여 새 노드를 사용</a:t>
            </a:r>
            <a:endParaRPr lang="en-US" altLang="ko-KR" sz="1200" spc="-50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07F08-8746-E3E8-0ABE-DEC4CEB5613E}"/>
              </a:ext>
            </a:extLst>
          </p:cNvPr>
          <p:cNvSpPr txBox="1"/>
          <p:nvPr/>
        </p:nvSpPr>
        <p:spPr>
          <a:xfrm>
            <a:off x="1665243" y="5909196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노드 삽입에서 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NIL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처리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36A5DE-8B79-4573-24FD-E05F01AB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49" y="3154931"/>
            <a:ext cx="7268901" cy="27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342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삽입 </a:t>
            </a:r>
            <a:r>
              <a:rPr lang="ko-KR" altLang="en-US" sz="1400" b="1" spc="-50" dirty="0" err="1">
                <a:solidFill>
                  <a:srgbClr val="17406D"/>
                </a:solidFill>
              </a:rPr>
              <a:t>연산시</a:t>
            </a:r>
            <a:r>
              <a:rPr lang="ko-KR" altLang="en-US" sz="1400" b="1" spc="-50" dirty="0">
                <a:solidFill>
                  <a:srgbClr val="17406D"/>
                </a:solidFill>
              </a:rPr>
              <a:t>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2</a:t>
            </a:r>
            <a:r>
              <a:rPr lang="ko-KR" altLang="en-US" sz="1400" b="1" spc="-50" dirty="0">
                <a:solidFill>
                  <a:srgbClr val="17406D"/>
                </a:solidFill>
              </a:rPr>
              <a:t>가지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생성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solidFill>
                  <a:srgbClr val="FF0000"/>
                </a:solidFill>
              </a:rPr>
              <a:t>1) </a:t>
            </a:r>
            <a:r>
              <a:rPr lang="ko-KR" altLang="en-US" sz="1200" spc="-50" dirty="0">
                <a:solidFill>
                  <a:srgbClr val="FF0000"/>
                </a:solidFill>
              </a:rPr>
              <a:t>뿌리 노드는 검은색이여야 한다</a:t>
            </a:r>
            <a:r>
              <a:rPr lang="en-US" altLang="ko-KR" sz="1200" spc="-50" dirty="0"/>
              <a:t> - &gt; </a:t>
            </a:r>
            <a:r>
              <a:rPr lang="ko-KR" altLang="en-US" sz="1200" spc="-50" dirty="0"/>
              <a:t>뿌리 노드의 색 </a:t>
            </a:r>
            <a:r>
              <a:rPr lang="ko-KR" altLang="en-US" sz="1200" spc="-50" dirty="0" err="1"/>
              <a:t>필드값을</a:t>
            </a:r>
            <a:r>
              <a:rPr lang="ko-KR" altLang="en-US" sz="1200" spc="-50" dirty="0"/>
              <a:t> 검은색으로 처리해주면 됨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solidFill>
                  <a:srgbClr val="FF0000"/>
                </a:solidFill>
              </a:rPr>
              <a:t>2) </a:t>
            </a:r>
            <a:r>
              <a:rPr lang="ko-KR" altLang="en-US" sz="1200" spc="-50" dirty="0">
                <a:solidFill>
                  <a:srgbClr val="FF0000"/>
                </a:solidFill>
              </a:rPr>
              <a:t>빨간색 노드의 자식들은 모두 검은색이다</a:t>
            </a:r>
            <a:r>
              <a:rPr lang="en-US" altLang="ko-KR" sz="1200" spc="-50" dirty="0">
                <a:solidFill>
                  <a:srgbClr val="FF0000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 규칙이 위반되었다면 삽입한 노드와 부모 노드의 색이 모두 빨간색이라는 뜻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이는 삽입한 노드의 삼촌이 어떤 색인가에 따라 </a:t>
            </a:r>
            <a:r>
              <a:rPr lang="en-US" altLang="ko-KR" sz="1200" spc="-50" dirty="0"/>
              <a:t>3</a:t>
            </a:r>
            <a:r>
              <a:rPr lang="ko-KR" altLang="en-US" sz="1200" spc="-50" dirty="0"/>
              <a:t>가지 상황으로 나뉨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이때 </a:t>
            </a:r>
            <a:r>
              <a:rPr lang="ko-KR" altLang="en-US" sz="1200" spc="-50" dirty="0">
                <a:solidFill>
                  <a:srgbClr val="0070C0"/>
                </a:solidFill>
              </a:rPr>
              <a:t>삼촌 노드</a:t>
            </a:r>
            <a:r>
              <a:rPr lang="ko-KR" altLang="en-US" sz="1200" spc="-50" dirty="0"/>
              <a:t>는 부모 노드의 형제 노드를 말한다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-&gt; 3</a:t>
            </a:r>
            <a:r>
              <a:rPr lang="ko-KR" altLang="en-US" sz="1200" spc="-50" dirty="0"/>
              <a:t>가지 상황에 대한 대처법을 마련해야 함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1) </a:t>
            </a:r>
            <a:r>
              <a:rPr lang="ko-KR" altLang="en-US" sz="1200" spc="-50" dirty="0"/>
              <a:t>삼촌도 빨간색인 경우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2) </a:t>
            </a:r>
            <a:r>
              <a:rPr lang="ko-KR" altLang="en-US" sz="1200" spc="-50" dirty="0"/>
              <a:t>삼촌이 검은색이며 새로 삽입한 노드가 부모 노드의 오른쪽 자식인 경우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3) </a:t>
            </a:r>
            <a:r>
              <a:rPr lang="ko-KR" altLang="en-US" sz="1200" spc="-50" dirty="0"/>
              <a:t>삼촌이 검은색이며 새로 삽입한 노드가 부모 노드의 왼쪽 자식인 경우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762E8-2320-3F10-465E-C3D129D052BF}"/>
              </a:ext>
            </a:extLst>
          </p:cNvPr>
          <p:cNvSpPr txBox="1"/>
          <p:nvPr/>
        </p:nvSpPr>
        <p:spPr>
          <a:xfrm>
            <a:off x="445627" y="4302042"/>
            <a:ext cx="6831196" cy="1272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모든 노드는 빨간색이거나 검은색이다</a:t>
            </a:r>
            <a:endParaRPr lang="en-US" altLang="ko-KR" sz="1050" spc="-50" dirty="0"/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뿌리 노드는 검은색이다</a:t>
            </a:r>
            <a:endParaRPr lang="en-US" altLang="ko-KR" sz="1050" spc="-50" dirty="0"/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잎 노드</a:t>
            </a:r>
            <a:r>
              <a:rPr lang="en-US" altLang="ko-KR" sz="1050" spc="-50" dirty="0"/>
              <a:t>(NIL)</a:t>
            </a:r>
            <a:r>
              <a:rPr lang="ko-KR" altLang="en-US" sz="1050" spc="-50" dirty="0"/>
              <a:t>는 검은색이다</a:t>
            </a:r>
            <a:r>
              <a:rPr lang="en-US" altLang="ko-KR" sz="1050" spc="-50" dirty="0"/>
              <a:t>.</a:t>
            </a: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빨간색 노드의 자식은 모두 검은색이다</a:t>
            </a:r>
            <a:r>
              <a:rPr lang="en-US" altLang="ko-KR" sz="1050" spc="-50" dirty="0"/>
              <a:t>(</a:t>
            </a:r>
            <a:r>
              <a:rPr lang="ko-KR" altLang="en-US" sz="1050" spc="-50" dirty="0"/>
              <a:t>검은색 노드는 빨간색과 검은색을 모두 자식으로 가질 수 있다</a:t>
            </a:r>
            <a:r>
              <a:rPr lang="en-US" altLang="ko-KR" sz="1050" spc="-50" dirty="0"/>
              <a:t>.)</a:t>
            </a: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050" spc="-50" dirty="0"/>
              <a:t>뿌리 노드와 모든 잎 노드 사이에 있는 검은색 노드의 수는 모두 동일하다</a:t>
            </a:r>
            <a:r>
              <a:rPr lang="en-US" altLang="ko-KR" sz="1050" spc="-50" dirty="0"/>
              <a:t>.</a:t>
            </a:r>
            <a:endParaRPr lang="en-US" altLang="ko-KR" sz="1050" b="1" spc="-50" dirty="0">
              <a:solidFill>
                <a:srgbClr val="1740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6861-A52D-1C7A-E1C4-9CD0B3783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6BCD0-7928-92B8-FFD9-5F821F57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AAAEA-C01F-BD33-F689-ACFB2211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C48D4-2AB3-0F43-D48C-7AEB42C40594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5A3EA-3D46-80D9-0980-A861EB35B3A6}"/>
              </a:ext>
            </a:extLst>
          </p:cNvPr>
          <p:cNvSpPr txBox="1"/>
          <p:nvPr/>
        </p:nvSpPr>
        <p:spPr>
          <a:xfrm>
            <a:off x="213328" y="1230392"/>
            <a:ext cx="8643801" cy="93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에서 알아두면 좋은 연산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자식 노드 둘의 색이 같고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부모의 색과 반대일 경우 부모와 자식의 색을 뒤바꿔도 </a:t>
            </a:r>
            <a:r>
              <a:rPr lang="en-US" altLang="ko-KR" sz="1200" spc="-50" dirty="0"/>
              <a:t>⑤</a:t>
            </a:r>
            <a:r>
              <a:rPr lang="ko-KR" altLang="en-US" sz="1200" spc="-50" dirty="0"/>
              <a:t>번 규칙을 만족함</a:t>
            </a:r>
            <a:r>
              <a:rPr lang="en-US" altLang="ko-KR" sz="1200" spc="-50" dirty="0"/>
              <a:t>. </a:t>
            </a:r>
            <a:r>
              <a:rPr lang="ko-KR" altLang="en-US" sz="1200" spc="-50" dirty="0"/>
              <a:t>단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④번 규칙을 위배하지 않아야 함</a:t>
            </a:r>
            <a:r>
              <a:rPr lang="en-US" altLang="ko-KR" sz="1200" spc="-50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0CFD191-4649-C040-5134-817F05DB0A90}"/>
              </a:ext>
            </a:extLst>
          </p:cNvPr>
          <p:cNvSpPr/>
          <p:nvPr/>
        </p:nvSpPr>
        <p:spPr>
          <a:xfrm>
            <a:off x="3710711" y="302165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9AEFE36-6714-7AA4-CC50-4878FBB6F42B}"/>
              </a:ext>
            </a:extLst>
          </p:cNvPr>
          <p:cNvSpPr/>
          <p:nvPr/>
        </p:nvSpPr>
        <p:spPr>
          <a:xfrm>
            <a:off x="3068316" y="377593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4DA67B-9937-5566-7E02-6718BF521AC4}"/>
              </a:ext>
            </a:extLst>
          </p:cNvPr>
          <p:cNvSpPr/>
          <p:nvPr/>
        </p:nvSpPr>
        <p:spPr>
          <a:xfrm>
            <a:off x="4433949" y="3796748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1C892F-07F0-8495-81EF-B704623E9D17}"/>
              </a:ext>
            </a:extLst>
          </p:cNvPr>
          <p:cNvCxnSpPr>
            <a:stCxn id="3" idx="3"/>
            <a:endCxn id="8" idx="0"/>
          </p:cNvCxnSpPr>
          <p:nvPr/>
        </p:nvCxnSpPr>
        <p:spPr>
          <a:xfrm flipH="1">
            <a:off x="3389514" y="3560092"/>
            <a:ext cx="415274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6EBE2D-7CDE-E950-95C6-E1E31533D074}"/>
              </a:ext>
            </a:extLst>
          </p:cNvPr>
          <p:cNvCxnSpPr>
            <a:stCxn id="3" idx="5"/>
            <a:endCxn id="9" idx="0"/>
          </p:cNvCxnSpPr>
          <p:nvPr/>
        </p:nvCxnSpPr>
        <p:spPr>
          <a:xfrm>
            <a:off x="4259029" y="3560092"/>
            <a:ext cx="496118" cy="236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3BF945C4-0946-2B8C-BACA-D3473B0EA3F3}"/>
              </a:ext>
            </a:extLst>
          </p:cNvPr>
          <p:cNvSpPr/>
          <p:nvPr/>
        </p:nvSpPr>
        <p:spPr>
          <a:xfrm>
            <a:off x="2545987" y="453021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6A8EAE6-E250-9DFE-BE03-69850862EB86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2867185" y="4314372"/>
            <a:ext cx="295208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5EC587D-E899-D3C1-208B-4ECE8D16D555}"/>
              </a:ext>
            </a:extLst>
          </p:cNvPr>
          <p:cNvCxnSpPr>
            <a:cxnSpLocks/>
            <a:stCxn id="8" idx="5"/>
            <a:endCxn id="18" idx="0"/>
          </p:cNvCxnSpPr>
          <p:nvPr/>
        </p:nvCxnSpPr>
        <p:spPr>
          <a:xfrm>
            <a:off x="3616634" y="4314372"/>
            <a:ext cx="292198" cy="204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06B724C-259E-CB91-8EF0-DF6E5398C7C3}"/>
              </a:ext>
            </a:extLst>
          </p:cNvPr>
          <p:cNvSpPr/>
          <p:nvPr/>
        </p:nvSpPr>
        <p:spPr>
          <a:xfrm>
            <a:off x="4991929" y="460041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9AC2FD3-BCB5-C60D-99D5-2EB732EA9144}"/>
              </a:ext>
            </a:extLst>
          </p:cNvPr>
          <p:cNvCxnSpPr>
            <a:cxnSpLocks/>
            <a:stCxn id="9" idx="5"/>
            <a:endCxn id="19" idx="0"/>
          </p:cNvCxnSpPr>
          <p:nvPr/>
        </p:nvCxnSpPr>
        <p:spPr>
          <a:xfrm>
            <a:off x="4982267" y="4335187"/>
            <a:ext cx="330860" cy="265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06FE21E-79B4-E112-1509-BF6AC0983A2A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505702" y="5068652"/>
            <a:ext cx="134362" cy="162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7EAAF2B-E01A-762C-094C-204B89E8FBC3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3094305" y="5068652"/>
            <a:ext cx="134362" cy="146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3796E15-0867-2F66-47F8-8E5075062F1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4371504" y="4335187"/>
            <a:ext cx="156522" cy="1950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1273A10-D572-C6E0-7B4B-47DBBD5F0686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938963" y="5138858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AB9BB4C-F237-5A0C-2916-B3D9DAE41B33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5540247" y="5138858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9A6F94F-5028-6B83-2E8F-703DCDA383E8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3565007" y="5057564"/>
            <a:ext cx="116704" cy="2306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FA99CE4-54C0-8451-C8D8-E112D0BE8808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4135952" y="5057564"/>
            <a:ext cx="152020" cy="214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6610CB0-1203-A6B6-0EE0-DD6F47FFEFA0}"/>
              </a:ext>
            </a:extLst>
          </p:cNvPr>
          <p:cNvSpPr/>
          <p:nvPr/>
        </p:nvSpPr>
        <p:spPr>
          <a:xfrm>
            <a:off x="3587634" y="4519125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0D30D4-417E-C397-C00B-782CD5467630}"/>
              </a:ext>
            </a:extLst>
          </p:cNvPr>
          <p:cNvSpPr/>
          <p:nvPr/>
        </p:nvSpPr>
        <p:spPr>
          <a:xfrm>
            <a:off x="3071104" y="377611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5A73C0-4568-153C-2CF1-1F69399CD0EF}"/>
              </a:ext>
            </a:extLst>
          </p:cNvPr>
          <p:cNvSpPr/>
          <p:nvPr/>
        </p:nvSpPr>
        <p:spPr>
          <a:xfrm>
            <a:off x="2548775" y="453039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CF46A40-3D36-5436-8F1F-08819A1EA01A}"/>
              </a:ext>
            </a:extLst>
          </p:cNvPr>
          <p:cNvSpPr/>
          <p:nvPr/>
        </p:nvSpPr>
        <p:spPr>
          <a:xfrm>
            <a:off x="3590422" y="452298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8" grpId="0" animBg="1"/>
      <p:bldP spid="16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231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ko-KR" sz="1400" b="1" spc="-50" dirty="0">
                <a:solidFill>
                  <a:srgbClr val="17406D"/>
                </a:solidFill>
              </a:rPr>
              <a:t>1)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삼촌도 빨간색인 경우</a:t>
            </a:r>
            <a:r>
              <a:rPr lang="en-US" altLang="ko-KR" sz="1400" b="1" spc="-50" dirty="0">
                <a:solidFill>
                  <a:srgbClr val="17406D"/>
                </a:solidFill>
              </a:rPr>
              <a:t>(</a:t>
            </a:r>
            <a:r>
              <a:rPr lang="ko-KR" altLang="en-US" sz="1400" b="1" spc="-50" dirty="0">
                <a:solidFill>
                  <a:srgbClr val="17406D"/>
                </a:solidFill>
              </a:rPr>
              <a:t>상황 </a:t>
            </a:r>
            <a:r>
              <a:rPr lang="en-US" altLang="ko-KR" sz="1400" b="1" spc="-50" dirty="0">
                <a:solidFill>
                  <a:srgbClr val="17406D"/>
                </a:solidFill>
              </a:rPr>
              <a:t>1)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부모 노드와 삼촌 노드를 검은색으로 칠하고 할아버지 노드를 빨간색으로 칠하면 된다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그러나 할아버지 노드를 빨간색으로 칠함으로써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빨간색 노드의 자식은 모두 검은색이라는 규칙이 위반될 수 있음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결국 할아버지 노드를 새로 삽입한 노드로 간주하고 처음부터 앞에 언급한 </a:t>
            </a:r>
            <a:r>
              <a:rPr lang="en-US" altLang="ko-KR" sz="1200" spc="-50" dirty="0"/>
              <a:t>3</a:t>
            </a:r>
            <a:r>
              <a:rPr lang="ko-KR" altLang="en-US" sz="1200" spc="-50" dirty="0"/>
              <a:t>가지 경우의 위반을 또 따져야 함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이러한 반복은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족보를 계속 타고 올라가서 부모 노드가 검은색이거나 새로 삽입한 노드가 뿌리여야 비로소 벗어날 수 있음</a:t>
            </a:r>
            <a:r>
              <a:rPr lang="en-US" altLang="ko-KR" sz="1200" spc="-50" dirty="0"/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86E4F-CB2B-0F6E-CEF3-EA01ADB0AC64}"/>
              </a:ext>
            </a:extLst>
          </p:cNvPr>
          <p:cNvSpPr txBox="1"/>
          <p:nvPr/>
        </p:nvSpPr>
        <p:spPr>
          <a:xfrm>
            <a:off x="1840327" y="5996940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상황 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처리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CCE339-3939-585B-25E5-F36B87C3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02" y="3111508"/>
            <a:ext cx="7013820" cy="28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8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ko-KR" sz="1400" b="1" spc="-50" dirty="0">
                <a:solidFill>
                  <a:srgbClr val="17406D"/>
                </a:solidFill>
              </a:rPr>
              <a:t>2)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삼촌이 검은색이며 새로 삽입한 노드가 부모 노드의 오른쪽 자식인 경우</a:t>
            </a:r>
            <a:r>
              <a:rPr lang="en-US" altLang="ko-KR" sz="1400" b="1" spc="-50" dirty="0">
                <a:solidFill>
                  <a:srgbClr val="17406D"/>
                </a:solidFill>
              </a:rPr>
              <a:t>(</a:t>
            </a:r>
            <a:r>
              <a:rPr lang="ko-KR" altLang="en-US" sz="1400" b="1" spc="-50" dirty="0">
                <a:solidFill>
                  <a:srgbClr val="17406D"/>
                </a:solidFill>
              </a:rPr>
              <a:t>상황 </a:t>
            </a:r>
            <a:r>
              <a:rPr lang="en-US" altLang="ko-KR" sz="1400" b="1" spc="-50" dirty="0">
                <a:solidFill>
                  <a:srgbClr val="17406D"/>
                </a:solidFill>
              </a:rPr>
              <a:t>2)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부모 노드를 좌회전 시켜서 상황을 상황 </a:t>
            </a:r>
            <a:r>
              <a:rPr lang="en-US" altLang="ko-KR" sz="1200" spc="-50" dirty="0"/>
              <a:t>3</a:t>
            </a:r>
            <a:r>
              <a:rPr lang="ko-KR" altLang="en-US" sz="1200" spc="-50" dirty="0"/>
              <a:t>으로 변경한다</a:t>
            </a:r>
            <a:r>
              <a:rPr lang="en-US" altLang="ko-KR" sz="1200" spc="-50" dirty="0"/>
              <a:t>.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55D1D-39A9-5554-3D42-211D4A928330}"/>
              </a:ext>
            </a:extLst>
          </p:cNvPr>
          <p:cNvSpPr txBox="1"/>
          <p:nvPr/>
        </p:nvSpPr>
        <p:spPr>
          <a:xfrm>
            <a:off x="1469037" y="4556222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상황 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처리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552471-BBB2-AE83-DCCC-82A9E766B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"/>
          <a:stretch/>
        </p:blipFill>
        <p:spPr>
          <a:xfrm>
            <a:off x="405113" y="2199956"/>
            <a:ext cx="7978519" cy="22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44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ABAAF-63D9-06FD-E0E3-41382CD4E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92C1B-CEBE-50BB-A3B7-748AB007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306309-280A-E2BB-DA8A-B041CDD2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5E04-C646-F248-A69B-4472E7A77CFD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0A2A4-3ED5-BCC8-B10C-523032E6A4BA}"/>
              </a:ext>
            </a:extLst>
          </p:cNvPr>
          <p:cNvSpPr txBox="1"/>
          <p:nvPr/>
        </p:nvSpPr>
        <p:spPr>
          <a:xfrm>
            <a:off x="213328" y="1230392"/>
            <a:ext cx="8643801" cy="148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ko-KR" sz="1400" b="1" spc="-50" dirty="0">
                <a:solidFill>
                  <a:srgbClr val="17406D"/>
                </a:solidFill>
              </a:rPr>
              <a:t>3)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삼촌이 검은색이며 새로 삽입한 노드가 부모 노드의 왼쪽 자식인 경우</a:t>
            </a:r>
            <a:r>
              <a:rPr lang="en-US" altLang="ko-KR" sz="1400" b="1" spc="-50" dirty="0">
                <a:solidFill>
                  <a:srgbClr val="17406D"/>
                </a:solidFill>
              </a:rPr>
              <a:t>(</a:t>
            </a:r>
            <a:r>
              <a:rPr lang="ko-KR" altLang="en-US" sz="1400" b="1" spc="-50" dirty="0">
                <a:solidFill>
                  <a:srgbClr val="17406D"/>
                </a:solidFill>
              </a:rPr>
              <a:t>상황 </a:t>
            </a:r>
            <a:r>
              <a:rPr lang="en-US" altLang="ko-KR" sz="1400" b="1" spc="-50" dirty="0">
                <a:solidFill>
                  <a:srgbClr val="17406D"/>
                </a:solidFill>
              </a:rPr>
              <a:t>3)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부모 노드를 검은색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할아버지 노드를 빨간색으로 칠한 다음 할아버지 노드를 우회전시키면 됨</a:t>
            </a:r>
            <a:r>
              <a:rPr lang="en-US" altLang="ko-KR" sz="1200" spc="-50" dirty="0"/>
              <a:t>.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E5EDC-BF0D-428C-BABA-568273149F58}"/>
              </a:ext>
            </a:extLst>
          </p:cNvPr>
          <p:cNvSpPr txBox="1"/>
          <p:nvPr/>
        </p:nvSpPr>
        <p:spPr>
          <a:xfrm>
            <a:off x="1702015" y="612022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상황 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처리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6765DD-A41D-E245-A579-6DE05700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458" y="1981549"/>
            <a:ext cx="6274769" cy="40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21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삽입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55D1D-39A9-5554-3D42-211D4A928330}"/>
              </a:ext>
            </a:extLst>
          </p:cNvPr>
          <p:cNvSpPr txBox="1"/>
          <p:nvPr/>
        </p:nvSpPr>
        <p:spPr>
          <a:xfrm>
            <a:off x="1503418" y="6367660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 err="1">
                <a:latin typeface="Arial" panose="020B0604020202020204" pitchFamily="34" charset="0"/>
                <a:cs typeface="Arial" panose="020B0604020202020204" pitchFamily="34" charset="0"/>
              </a:rPr>
              <a:t>RTB_RebuildAfterInsert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0EDF8-B835-6B89-0863-E0EC94B9352C}"/>
              </a:ext>
            </a:extLst>
          </p:cNvPr>
          <p:cNvSpPr txBox="1"/>
          <p:nvPr/>
        </p:nvSpPr>
        <p:spPr>
          <a:xfrm>
            <a:off x="75722" y="1749623"/>
            <a:ext cx="429768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RBT_RebuildAfterInsert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4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규칙을 위반하는 동안 계속 반복</a:t>
            </a:r>
            <a:endParaRPr lang="ko-KR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부모 노드가 할아버지 노드의 왼쪽 자식인 경우</a:t>
            </a:r>
            <a:endParaRPr lang="ko-KR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삼촌이 빨간색인 경우</a:t>
            </a:r>
            <a:endParaRPr lang="ko-KR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삼촌이 검은색이고 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 오른쪽 자식인 경우</a:t>
            </a:r>
            <a:endParaRPr lang="ko-KR" alt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2D94C-F604-644E-5EA9-FECC275B3161}"/>
              </a:ext>
            </a:extLst>
          </p:cNvPr>
          <p:cNvSpPr txBox="1"/>
          <p:nvPr/>
        </p:nvSpPr>
        <p:spPr>
          <a:xfrm>
            <a:off x="4450558" y="1749623"/>
            <a:ext cx="460629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{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}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6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1E82F-3C76-02E0-C9B5-3A4357C2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868608-2E6C-DBAF-5CD1-F956EE55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FD4EF-4BA6-DE9F-9D70-68CEF0AD4C03}"/>
              </a:ext>
            </a:extLst>
          </p:cNvPr>
          <p:cNvSpPr txBox="1"/>
          <p:nvPr/>
        </p:nvSpPr>
        <p:spPr>
          <a:xfrm>
            <a:off x="213328" y="2027590"/>
            <a:ext cx="8383825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000" spc="-50" dirty="0"/>
              <a:t>레드 블랙 트리의 개념</a:t>
            </a:r>
            <a:endParaRPr lang="en-US" altLang="ko-KR" sz="2000" spc="-5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000" spc="-50" dirty="0"/>
              <a:t>레드 블랙 트리의 회전</a:t>
            </a:r>
            <a:endParaRPr lang="en-US" altLang="ko-KR" sz="2000" spc="-5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000" spc="-50" dirty="0"/>
              <a:t>레드 블랙 트리에서의 삽입</a:t>
            </a:r>
            <a:endParaRPr lang="en-US" altLang="ko-KR" sz="2000" spc="-5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000" spc="-50" dirty="0"/>
              <a:t>레드 블랙 트리에서의 삭제</a:t>
            </a:r>
            <a:endParaRPr lang="en-US" altLang="ko-KR" sz="2000" spc="-50" dirty="0"/>
          </a:p>
        </p:txBody>
      </p:sp>
    </p:spTree>
    <p:extLst>
      <p:ext uri="{BB962C8B-B14F-4D97-AF65-F5344CB8AC3E}">
        <p14:creationId xmlns:p14="http://schemas.microsoft.com/office/powerpoint/2010/main" val="3254381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4D664-7F85-160A-7753-1C5A3791C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1DC9B81-D14B-2636-4371-51C3833BE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387" y="2766783"/>
            <a:ext cx="7280655" cy="132443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레드 블랙 트리에서의 삭제</a:t>
            </a:r>
          </a:p>
        </p:txBody>
      </p:sp>
    </p:spTree>
    <p:extLst>
      <p:ext uri="{BB962C8B-B14F-4D97-AF65-F5344CB8AC3E}">
        <p14:creationId xmlns:p14="http://schemas.microsoft.com/office/powerpoint/2010/main" val="246291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5D55E-DFC9-07C9-94B8-EF2977F5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44C15-A192-1F0A-CDF5-55110A6B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36C7A-15A2-233C-3936-4FA35B9F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2AC8D-F9E0-0E3B-794B-8B47E5045A9A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28FCA-F62F-63BA-190C-D31B1A994CF8}"/>
              </a:ext>
            </a:extLst>
          </p:cNvPr>
          <p:cNvSpPr txBox="1"/>
          <p:nvPr/>
        </p:nvSpPr>
        <p:spPr>
          <a:xfrm>
            <a:off x="213328" y="1230392"/>
            <a:ext cx="8643801" cy="231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기본적으로 이진 탐색 트리에서의 삭제 연산과 토대가 같음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노드 삭제 시 규칙의 위반은 삭제되는 노드의 색에 따라 다름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solidFill>
                  <a:srgbClr val="FF0000"/>
                </a:solidFill>
              </a:rPr>
              <a:t>빨간색 노드</a:t>
            </a:r>
            <a:r>
              <a:rPr lang="ko-KR" altLang="en-US" sz="1200" spc="-50" dirty="0"/>
              <a:t>의 삭제는 다섯 가지 규칙 중 </a:t>
            </a:r>
            <a:r>
              <a:rPr lang="ko-KR" altLang="en-US" sz="1200" spc="-50" dirty="0">
                <a:solidFill>
                  <a:srgbClr val="FF0000"/>
                </a:solidFill>
              </a:rPr>
              <a:t>어떤 규칙도 무너뜨리지 않음</a:t>
            </a:r>
            <a:endParaRPr lang="en-US" altLang="ko-KR" sz="1200" spc="-50" dirty="0">
              <a:solidFill>
                <a:srgbClr val="FF0000"/>
              </a:solidFill>
            </a:endParaRP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>
              <a:solidFill>
                <a:srgbClr val="FF0000"/>
              </a:solidFill>
            </a:endParaRP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검은색 노드 삭제 시 </a:t>
            </a:r>
            <a:r>
              <a:rPr lang="en-US" altLang="ko-KR" sz="1200" spc="-50" dirty="0">
                <a:solidFill>
                  <a:srgbClr val="FF0000"/>
                </a:solidFill>
              </a:rPr>
              <a:t>⑤</a:t>
            </a:r>
            <a:r>
              <a:rPr lang="ko-KR" altLang="en-US" sz="1200" spc="-50" dirty="0">
                <a:solidFill>
                  <a:srgbClr val="FF0000"/>
                </a:solidFill>
              </a:rPr>
              <a:t>번 규칙</a:t>
            </a:r>
            <a:r>
              <a:rPr lang="ko-KR" altLang="en-US" sz="1200" spc="-50" dirty="0"/>
              <a:t>이 가장 먼저 무너짐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삭제된 노드의 </a:t>
            </a:r>
            <a:r>
              <a:rPr lang="ko-KR" altLang="en-US" sz="1200" spc="-50" dirty="0">
                <a:solidFill>
                  <a:srgbClr val="FF0000"/>
                </a:solidFill>
              </a:rPr>
              <a:t>부모와 자식이 모두 빨간색이면 ④번 규칙</a:t>
            </a:r>
            <a:r>
              <a:rPr lang="ko-KR" altLang="en-US" sz="1200" spc="-50" dirty="0"/>
              <a:t>도 위배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200" spc="-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72DBFD2-9008-1784-4C1B-964ACE5FB970}"/>
              </a:ext>
            </a:extLst>
          </p:cNvPr>
          <p:cNvSpPr/>
          <p:nvPr/>
        </p:nvSpPr>
        <p:spPr>
          <a:xfrm>
            <a:off x="3548666" y="3380468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12D28E-C93A-9F9B-B719-6FC651CB829E}"/>
              </a:ext>
            </a:extLst>
          </p:cNvPr>
          <p:cNvSpPr/>
          <p:nvPr/>
        </p:nvSpPr>
        <p:spPr>
          <a:xfrm>
            <a:off x="2906271" y="4134748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1C8F00-6614-51B3-93BA-2AF514C99171}"/>
              </a:ext>
            </a:extLst>
          </p:cNvPr>
          <p:cNvSpPr/>
          <p:nvPr/>
        </p:nvSpPr>
        <p:spPr>
          <a:xfrm>
            <a:off x="4271904" y="415556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D8DCAD-3E2A-753D-F49A-BF1342B0D4D7}"/>
              </a:ext>
            </a:extLst>
          </p:cNvPr>
          <p:cNvCxnSpPr>
            <a:stCxn id="3" idx="3"/>
            <a:endCxn id="8" idx="0"/>
          </p:cNvCxnSpPr>
          <p:nvPr/>
        </p:nvCxnSpPr>
        <p:spPr>
          <a:xfrm flipH="1">
            <a:off x="3227469" y="3918907"/>
            <a:ext cx="415274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40B1FF7-735F-DEF2-1B6A-D1A28B0E31E2}"/>
              </a:ext>
            </a:extLst>
          </p:cNvPr>
          <p:cNvCxnSpPr>
            <a:stCxn id="3" idx="5"/>
            <a:endCxn id="9" idx="0"/>
          </p:cNvCxnSpPr>
          <p:nvPr/>
        </p:nvCxnSpPr>
        <p:spPr>
          <a:xfrm>
            <a:off x="4096984" y="3918907"/>
            <a:ext cx="496118" cy="236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11ADB1C4-E81A-E6AF-A0FC-25624D1FC967}"/>
              </a:ext>
            </a:extLst>
          </p:cNvPr>
          <p:cNvSpPr/>
          <p:nvPr/>
        </p:nvSpPr>
        <p:spPr>
          <a:xfrm>
            <a:off x="2383942" y="4889028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4B8A22-A590-8A26-49BF-B2836631CBE5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2705140" y="4673187"/>
            <a:ext cx="295208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2114B568-DC3E-E11D-B882-5E8B38FF4A3A}"/>
              </a:ext>
            </a:extLst>
          </p:cNvPr>
          <p:cNvSpPr/>
          <p:nvPr/>
        </p:nvSpPr>
        <p:spPr>
          <a:xfrm>
            <a:off x="3359386" y="4905981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6EA727-E954-4776-4BF5-444431EDBCF0}"/>
              </a:ext>
            </a:extLst>
          </p:cNvPr>
          <p:cNvCxnSpPr>
            <a:cxnSpLocks/>
            <a:stCxn id="8" idx="5"/>
            <a:endCxn id="16" idx="0"/>
          </p:cNvCxnSpPr>
          <p:nvPr/>
        </p:nvCxnSpPr>
        <p:spPr>
          <a:xfrm>
            <a:off x="3454589" y="4673187"/>
            <a:ext cx="225995" cy="232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0FF183D9-F8B4-D0A9-5BFF-B1EA9594433B}"/>
              </a:ext>
            </a:extLst>
          </p:cNvPr>
          <p:cNvSpPr/>
          <p:nvPr/>
        </p:nvSpPr>
        <p:spPr>
          <a:xfrm>
            <a:off x="4829884" y="4959234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2D9E7EA-A30C-FBC8-971F-3CE492159B6F}"/>
              </a:ext>
            </a:extLst>
          </p:cNvPr>
          <p:cNvCxnSpPr>
            <a:cxnSpLocks/>
            <a:stCxn id="9" idx="5"/>
            <a:endCxn id="19" idx="0"/>
          </p:cNvCxnSpPr>
          <p:nvPr/>
        </p:nvCxnSpPr>
        <p:spPr>
          <a:xfrm>
            <a:off x="4820222" y="4694002"/>
            <a:ext cx="330860" cy="265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B6756D0-80BC-B18F-2BC4-151F16AEAE9C}"/>
              </a:ext>
            </a:extLst>
          </p:cNvPr>
          <p:cNvSpPr/>
          <p:nvPr/>
        </p:nvSpPr>
        <p:spPr>
          <a:xfrm>
            <a:off x="2997903" y="573568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C2FF5E-A868-3210-1E4F-E134F9DC784E}"/>
              </a:ext>
            </a:extLst>
          </p:cNvPr>
          <p:cNvCxnSpPr>
            <a:cxnSpLocks/>
            <a:stCxn id="16" idx="3"/>
            <a:endCxn id="35" idx="0"/>
          </p:cNvCxnSpPr>
          <p:nvPr/>
        </p:nvCxnSpPr>
        <p:spPr>
          <a:xfrm flipH="1">
            <a:off x="3319101" y="5444420"/>
            <a:ext cx="134362" cy="2912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0999F45-2C28-0B52-C782-A388465F4E26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343657" y="5427467"/>
            <a:ext cx="134362" cy="162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B91AF3D-8671-CA22-9E3A-BD470623A931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932260" y="5427467"/>
            <a:ext cx="134362" cy="146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D3DC195-8CBE-5ECD-A029-DA1D7448C201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4209459" y="4694002"/>
            <a:ext cx="156522" cy="1950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1E11A9E-3D3F-A943-5F22-65DEBB322752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776918" y="5497673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48EE7EB-2EEC-35CE-A050-720E23380025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5378202" y="5497673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2C0305D8-A086-19E5-9B77-1F62DA2B334D}"/>
              </a:ext>
            </a:extLst>
          </p:cNvPr>
          <p:cNvSpPr/>
          <p:nvPr/>
        </p:nvSpPr>
        <p:spPr>
          <a:xfrm>
            <a:off x="3338948" y="4860134"/>
            <a:ext cx="700268" cy="67666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ADD96B3-6A82-0314-5577-9C10B70C6DED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3454589" y="4673187"/>
            <a:ext cx="137079" cy="2539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원형: 비어 있음 66">
            <a:extLst>
              <a:ext uri="{FF2B5EF4-FFF2-40B4-BE49-F238E27FC236}">
                <a16:creationId xmlns:a16="http://schemas.microsoft.com/office/drawing/2014/main" id="{EBBEF1E8-E6F3-D360-349D-BBA5D0A8451C}"/>
              </a:ext>
            </a:extLst>
          </p:cNvPr>
          <p:cNvSpPr/>
          <p:nvPr/>
        </p:nvSpPr>
        <p:spPr>
          <a:xfrm rot="19784094">
            <a:off x="2920824" y="3805696"/>
            <a:ext cx="1105936" cy="2108876"/>
          </a:xfrm>
          <a:prstGeom prst="donut">
            <a:avLst>
              <a:gd name="adj" fmla="val 72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A987774-8562-7570-7103-8A8FEB764244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2959156" y="6274128"/>
            <a:ext cx="132824" cy="2026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67AA648-5244-C427-F02C-D302F302C64C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3546221" y="6274128"/>
            <a:ext cx="135900" cy="186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07407E-6 L 0.03958 -0.1233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-6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7 L 0.04254 -0.1178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-59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03628 -0.1210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 animBg="1"/>
      <p:bldP spid="12" grpId="0" animBg="1"/>
      <p:bldP spid="12" grpId="1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237A4-C0B7-B077-9B64-14D33A665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7C3DE-12C6-AC0B-0C26-CDED6CB9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779B2-1CFE-82BC-2FAE-668CB749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2F61E-C285-9E5C-9AC0-055846CE4CAF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B1FFF-BF53-49C7-2563-E2652350F21C}"/>
              </a:ext>
            </a:extLst>
          </p:cNvPr>
          <p:cNvSpPr txBox="1"/>
          <p:nvPr/>
        </p:nvSpPr>
        <p:spPr>
          <a:xfrm>
            <a:off x="213328" y="1230392"/>
            <a:ext cx="8643801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C</a:t>
            </a:r>
            <a:r>
              <a:rPr lang="ko-KR" altLang="en-US" sz="1200" spc="-50" dirty="0"/>
              <a:t> 노드가 빨간색일 경우 </a:t>
            </a:r>
            <a:r>
              <a:rPr lang="en-US" altLang="ko-KR" sz="1200" spc="-50" dirty="0"/>
              <a:t>C</a:t>
            </a:r>
            <a:r>
              <a:rPr lang="ko-KR" altLang="en-US" sz="1200" spc="-50" dirty="0"/>
              <a:t> 노드를 검은색으로 칠하는 것으로 ④</a:t>
            </a:r>
            <a:r>
              <a:rPr lang="en-US" altLang="ko-KR" sz="1200" spc="-50" dirty="0"/>
              <a:t>, ⑤</a:t>
            </a:r>
            <a:r>
              <a:rPr lang="ko-KR" altLang="en-US" sz="1200" spc="-50" dirty="0"/>
              <a:t>번 문제가 해결됨 </a:t>
            </a:r>
            <a:endParaRPr lang="en-US" altLang="ko-KR" sz="1200" spc="-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E70275-7E2F-DF2A-909E-29E56DC9194B}"/>
              </a:ext>
            </a:extLst>
          </p:cNvPr>
          <p:cNvSpPr/>
          <p:nvPr/>
        </p:nvSpPr>
        <p:spPr>
          <a:xfrm>
            <a:off x="3710711" y="2141977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AAC373-C334-49E4-3793-77E9486181EE}"/>
              </a:ext>
            </a:extLst>
          </p:cNvPr>
          <p:cNvSpPr/>
          <p:nvPr/>
        </p:nvSpPr>
        <p:spPr>
          <a:xfrm>
            <a:off x="3068316" y="2896257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E5E4497-EBBF-C877-059B-011B5F2FFB85}"/>
              </a:ext>
            </a:extLst>
          </p:cNvPr>
          <p:cNvSpPr/>
          <p:nvPr/>
        </p:nvSpPr>
        <p:spPr>
          <a:xfrm>
            <a:off x="4433949" y="291707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FDB65A9-15D6-12C0-729C-C892CB0F739D}"/>
              </a:ext>
            </a:extLst>
          </p:cNvPr>
          <p:cNvCxnSpPr>
            <a:stCxn id="3" idx="3"/>
            <a:endCxn id="8" idx="0"/>
          </p:cNvCxnSpPr>
          <p:nvPr/>
        </p:nvCxnSpPr>
        <p:spPr>
          <a:xfrm flipH="1">
            <a:off x="3389514" y="2680416"/>
            <a:ext cx="415274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4B13BC-E24A-BC5C-5F92-D80E56A04EFA}"/>
              </a:ext>
            </a:extLst>
          </p:cNvPr>
          <p:cNvCxnSpPr>
            <a:stCxn id="3" idx="5"/>
            <a:endCxn id="9" idx="0"/>
          </p:cNvCxnSpPr>
          <p:nvPr/>
        </p:nvCxnSpPr>
        <p:spPr>
          <a:xfrm>
            <a:off x="4259029" y="2680416"/>
            <a:ext cx="496118" cy="236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1373DF3A-ADD0-52DA-4E8A-DEE56C24F3E3}"/>
              </a:ext>
            </a:extLst>
          </p:cNvPr>
          <p:cNvSpPr/>
          <p:nvPr/>
        </p:nvSpPr>
        <p:spPr>
          <a:xfrm>
            <a:off x="2545987" y="3650537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921A-C967-951E-AE86-48D1F9E3A857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2867185" y="3434696"/>
            <a:ext cx="295208" cy="215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0EDE8E-62EA-864C-DA5A-DDB07D3260BF}"/>
              </a:ext>
            </a:extLst>
          </p:cNvPr>
          <p:cNvCxnSpPr>
            <a:cxnSpLocks/>
            <a:stCxn id="8" idx="5"/>
            <a:endCxn id="35" idx="0"/>
          </p:cNvCxnSpPr>
          <p:nvPr/>
        </p:nvCxnSpPr>
        <p:spPr>
          <a:xfrm>
            <a:off x="3616634" y="3434696"/>
            <a:ext cx="308318" cy="232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832A942-9089-6399-8606-7FC9E483BAC7}"/>
              </a:ext>
            </a:extLst>
          </p:cNvPr>
          <p:cNvSpPr/>
          <p:nvPr/>
        </p:nvSpPr>
        <p:spPr>
          <a:xfrm>
            <a:off x="4991929" y="372074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C7F1D6-8153-77A8-D8A6-AD1647C5DE70}"/>
              </a:ext>
            </a:extLst>
          </p:cNvPr>
          <p:cNvCxnSpPr>
            <a:cxnSpLocks/>
            <a:stCxn id="9" idx="5"/>
            <a:endCxn id="19" idx="0"/>
          </p:cNvCxnSpPr>
          <p:nvPr/>
        </p:nvCxnSpPr>
        <p:spPr>
          <a:xfrm>
            <a:off x="4982267" y="3455511"/>
            <a:ext cx="330860" cy="265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C9317FB-C557-9566-2B16-20BF824AF82D}"/>
              </a:ext>
            </a:extLst>
          </p:cNvPr>
          <p:cNvSpPr/>
          <p:nvPr/>
        </p:nvSpPr>
        <p:spPr>
          <a:xfrm>
            <a:off x="3603754" y="366749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C39C5-06AC-6A3E-53BE-96F40BB3FD87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505702" y="4188976"/>
            <a:ext cx="134362" cy="162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923CC48-6F97-6AF7-00B1-2763B2DF60DC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3094305" y="4188976"/>
            <a:ext cx="134362" cy="146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C732065-27B0-0299-4E59-D3A8EE34EBCB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4371504" y="3455511"/>
            <a:ext cx="156522" cy="1950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8796695-ABE5-BC92-9941-A20361078674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938963" y="4259182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F6DE72E-02B9-E97F-C195-7B1ACE098836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5540247" y="4259182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646C97-6369-4D6D-C532-88AF55AE19CC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565007" y="4205929"/>
            <a:ext cx="132824" cy="2026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B4F6BBC-E237-F4F9-E656-C3D6C556C58D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4152072" y="4205929"/>
            <a:ext cx="135900" cy="186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C29F474-D28B-F470-AD1A-84CCE356E12E}"/>
              </a:ext>
            </a:extLst>
          </p:cNvPr>
          <p:cNvSpPr/>
          <p:nvPr/>
        </p:nvSpPr>
        <p:spPr>
          <a:xfrm>
            <a:off x="3603754" y="366749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3DDB5C-5F41-5CB5-4DDE-05EFC919107D}"/>
              </a:ext>
            </a:extLst>
          </p:cNvPr>
          <p:cNvSpPr/>
          <p:nvPr/>
        </p:nvSpPr>
        <p:spPr>
          <a:xfrm>
            <a:off x="3313182" y="3415957"/>
            <a:ext cx="1257722" cy="1234968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79B7-414E-22AE-C328-AEB8E4529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43641-C012-9C74-FF8A-81E7FC42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87E1A0-877D-AE33-656A-EB37315D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13C98-03CE-2DF2-0F49-D75E0EEC137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74A56-2941-768D-8263-F4A4179C15C2}"/>
              </a:ext>
            </a:extLst>
          </p:cNvPr>
          <p:cNvSpPr txBox="1"/>
          <p:nvPr/>
        </p:nvSpPr>
        <p:spPr>
          <a:xfrm>
            <a:off x="213328" y="1230392"/>
            <a:ext cx="8643801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C</a:t>
            </a:r>
            <a:r>
              <a:rPr lang="ko-KR" altLang="en-US" sz="1200" spc="-50" dirty="0"/>
              <a:t> 노드가 검은색일 경우 </a:t>
            </a:r>
            <a:r>
              <a:rPr lang="en-US" altLang="ko-KR" sz="1200" spc="-50" dirty="0"/>
              <a:t>⑤</a:t>
            </a:r>
            <a:r>
              <a:rPr lang="ko-KR" altLang="en-US" sz="1200" spc="-50" dirty="0"/>
              <a:t>번 규칙이 위배 됨 </a:t>
            </a:r>
            <a:r>
              <a:rPr lang="en-US" altLang="ko-KR" sz="1200" spc="-50" dirty="0"/>
              <a:t>(</a:t>
            </a:r>
            <a:r>
              <a:rPr lang="ko-KR" altLang="en-US" sz="1200" spc="-50" dirty="0"/>
              <a:t>모든 뿌리 노드와 잎 노드 사이 경로에 있는 검은색 노드의 수는 동일해야 함</a:t>
            </a:r>
            <a:r>
              <a:rPr lang="en-US" altLang="ko-KR" sz="1200" spc="-50" dirty="0"/>
              <a:t>)</a:t>
            </a:r>
            <a:r>
              <a:rPr lang="ko-KR" altLang="en-US" sz="1200" spc="-50" dirty="0"/>
              <a:t> 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예외적으로 검은색을 </a:t>
            </a:r>
            <a:r>
              <a:rPr lang="en-US" altLang="ko-KR" sz="1200" spc="-50" dirty="0"/>
              <a:t>2</a:t>
            </a:r>
            <a:r>
              <a:rPr lang="ko-KR" altLang="en-US" sz="1200" spc="-50" dirty="0"/>
              <a:t>개 갖는 </a:t>
            </a:r>
            <a:r>
              <a:rPr lang="en-US" altLang="ko-KR" sz="1200" spc="-50" dirty="0"/>
              <a:t>‘</a:t>
            </a:r>
            <a:r>
              <a:rPr lang="ko-KR" altLang="en-US" sz="1200" spc="-50" dirty="0"/>
              <a:t>이중 흑색</a:t>
            </a:r>
            <a:r>
              <a:rPr lang="en-US" altLang="ko-KR" sz="1200" spc="-50" dirty="0"/>
              <a:t>‘ </a:t>
            </a:r>
            <a:r>
              <a:rPr lang="ko-KR" altLang="en-US" sz="1200" spc="-50" dirty="0"/>
              <a:t>노드라 가정하고 연산을 수행</a:t>
            </a:r>
            <a:endParaRPr lang="en-US" altLang="ko-KR" sz="1200" spc="-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C358ADD-1BF5-23AC-BF22-9CB93F9F66C1}"/>
              </a:ext>
            </a:extLst>
          </p:cNvPr>
          <p:cNvSpPr/>
          <p:nvPr/>
        </p:nvSpPr>
        <p:spPr>
          <a:xfrm>
            <a:off x="2662182" y="375566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90E1D8-6F91-A515-8EA6-FF6505BAC748}"/>
              </a:ext>
            </a:extLst>
          </p:cNvPr>
          <p:cNvSpPr/>
          <p:nvPr/>
        </p:nvSpPr>
        <p:spPr>
          <a:xfrm>
            <a:off x="1947337" y="446609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C5F00F6-82C1-15FE-59FA-E351F9116203}"/>
              </a:ext>
            </a:extLst>
          </p:cNvPr>
          <p:cNvSpPr/>
          <p:nvPr/>
        </p:nvSpPr>
        <p:spPr>
          <a:xfrm>
            <a:off x="3407262" y="4428986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44C8E49-84F4-5964-974C-6215B9A2DCE7}"/>
              </a:ext>
            </a:extLst>
          </p:cNvPr>
          <p:cNvCxnSpPr>
            <a:cxnSpLocks/>
            <a:stCxn id="3" idx="3"/>
            <a:endCxn id="8" idx="7"/>
          </p:cNvCxnSpPr>
          <p:nvPr/>
        </p:nvCxnSpPr>
        <p:spPr>
          <a:xfrm flipH="1">
            <a:off x="2495655" y="4294099"/>
            <a:ext cx="260604" cy="264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B9BD4B-B6DD-2796-B70E-43302F55FB85}"/>
              </a:ext>
            </a:extLst>
          </p:cNvPr>
          <p:cNvCxnSpPr>
            <a:cxnSpLocks/>
            <a:stCxn id="3" idx="5"/>
            <a:endCxn id="9" idx="1"/>
          </p:cNvCxnSpPr>
          <p:nvPr/>
        </p:nvCxnSpPr>
        <p:spPr>
          <a:xfrm>
            <a:off x="3210500" y="4294099"/>
            <a:ext cx="290839" cy="227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F29D4A79-EC52-CA7F-32E0-5FD5213A9405}"/>
              </a:ext>
            </a:extLst>
          </p:cNvPr>
          <p:cNvSpPr/>
          <p:nvPr/>
        </p:nvSpPr>
        <p:spPr>
          <a:xfrm>
            <a:off x="1227470" y="5201306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E3E9077-0226-9DDD-01FD-DEB05BF66649}"/>
              </a:ext>
            </a:extLst>
          </p:cNvPr>
          <p:cNvCxnSpPr>
            <a:cxnSpLocks/>
            <a:stCxn id="8" idx="3"/>
            <a:endCxn id="13" idx="7"/>
          </p:cNvCxnSpPr>
          <p:nvPr/>
        </p:nvCxnSpPr>
        <p:spPr>
          <a:xfrm flipH="1">
            <a:off x="1775788" y="5004538"/>
            <a:ext cx="265626" cy="289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C893CDB-0BA7-B2B3-4EB1-3BC3640B6963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2495655" y="5004538"/>
            <a:ext cx="165700" cy="196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EB1AA10D-99EA-A175-CED8-FD271BD3BB8E}"/>
              </a:ext>
            </a:extLst>
          </p:cNvPr>
          <p:cNvSpPr/>
          <p:nvPr/>
        </p:nvSpPr>
        <p:spPr>
          <a:xfrm>
            <a:off x="4321765" y="523774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C524808-E911-B008-D45F-72298C2D4FB1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3955580" y="4967425"/>
            <a:ext cx="156327" cy="2322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75C543E-81B9-002B-8AB1-A77BA6D7351F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1187185" y="5739745"/>
            <a:ext cx="134362" cy="162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282E2B1-2F97-6B32-4B28-5EF14EACEF10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1775788" y="5739745"/>
            <a:ext cx="134362" cy="146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A1085-6537-47A8-E8A2-54B68220EBE5}"/>
              </a:ext>
            </a:extLst>
          </p:cNvPr>
          <p:cNvCxnSpPr>
            <a:cxnSpLocks/>
            <a:stCxn id="9" idx="3"/>
            <a:endCxn id="18" idx="7"/>
          </p:cNvCxnSpPr>
          <p:nvPr/>
        </p:nvCxnSpPr>
        <p:spPr>
          <a:xfrm flipH="1">
            <a:off x="3271216" y="4967425"/>
            <a:ext cx="230123" cy="270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EC865AE-4907-B961-8653-CE316CBB0CB5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4268799" y="5776179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0D7D4C0-4ED0-1830-6C7F-AFC9F878D4D1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4870083" y="5776179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C135C99-A459-6C12-B8B6-D3D1960339CE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2696756" y="5683798"/>
            <a:ext cx="120219" cy="124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E16B3D3-C8AF-ED05-CE2C-FF9BC4BBCD6B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271216" y="5683798"/>
            <a:ext cx="120219" cy="1348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E1E25AB4-51D2-EF3F-FA7D-7D72F51396FC}"/>
              </a:ext>
            </a:extLst>
          </p:cNvPr>
          <p:cNvSpPr/>
          <p:nvPr/>
        </p:nvSpPr>
        <p:spPr>
          <a:xfrm>
            <a:off x="2722898" y="514535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BB80EB6-532C-E5C6-0818-A47190BE2F5C}"/>
              </a:ext>
            </a:extLst>
          </p:cNvPr>
          <p:cNvSpPr/>
          <p:nvPr/>
        </p:nvSpPr>
        <p:spPr>
          <a:xfrm>
            <a:off x="3416537" y="3047570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DBEB32E-5AFB-B36C-D46E-ABBF5DA1E136}"/>
              </a:ext>
            </a:extLst>
          </p:cNvPr>
          <p:cNvSpPr/>
          <p:nvPr/>
        </p:nvSpPr>
        <p:spPr>
          <a:xfrm>
            <a:off x="4184825" y="3733892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88AFEEC-A348-65F2-DA10-DE1531064B93}"/>
              </a:ext>
            </a:extLst>
          </p:cNvPr>
          <p:cNvCxnSpPr>
            <a:cxnSpLocks/>
            <a:stCxn id="7" idx="3"/>
            <a:endCxn id="3" idx="7"/>
          </p:cNvCxnSpPr>
          <p:nvPr/>
        </p:nvCxnSpPr>
        <p:spPr>
          <a:xfrm flipH="1">
            <a:off x="3210500" y="3586009"/>
            <a:ext cx="300114" cy="262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ACE3CD5-FBAE-6B59-40BE-80B751D82503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3964855" y="3586009"/>
            <a:ext cx="314047" cy="2402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6D994B61-AB55-E124-CFCD-277554E2ABE0}"/>
              </a:ext>
            </a:extLst>
          </p:cNvPr>
          <p:cNvSpPr/>
          <p:nvPr/>
        </p:nvSpPr>
        <p:spPr>
          <a:xfrm>
            <a:off x="4988190" y="4486919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F9FBEF2-0343-8C21-A3D6-CB796AC8D9E1}"/>
              </a:ext>
            </a:extLst>
          </p:cNvPr>
          <p:cNvCxnSpPr>
            <a:cxnSpLocks/>
            <a:stCxn id="12" idx="5"/>
            <a:endCxn id="22" idx="1"/>
          </p:cNvCxnSpPr>
          <p:nvPr/>
        </p:nvCxnSpPr>
        <p:spPr>
          <a:xfrm>
            <a:off x="4733143" y="4272331"/>
            <a:ext cx="349124" cy="306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4084A6F-610F-1D0F-C026-0E4AEE49053E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4122380" y="4272331"/>
            <a:ext cx="156522" cy="1950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2F2B01E-3B52-8BE5-6F76-88E7F293FE83}"/>
              </a:ext>
            </a:extLst>
          </p:cNvPr>
          <p:cNvCxnSpPr>
            <a:cxnSpLocks/>
            <a:stCxn id="22" idx="3"/>
            <a:endCxn id="19" idx="7"/>
          </p:cNvCxnSpPr>
          <p:nvPr/>
        </p:nvCxnSpPr>
        <p:spPr>
          <a:xfrm flipH="1">
            <a:off x="4870083" y="5025358"/>
            <a:ext cx="212184" cy="304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3C9D18E-9FF3-D090-9100-1AE469344980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5536508" y="5025358"/>
            <a:ext cx="147043" cy="175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46598EC7-47FE-B935-B972-E5BB242CCC68}"/>
              </a:ext>
            </a:extLst>
          </p:cNvPr>
          <p:cNvSpPr/>
          <p:nvPr/>
        </p:nvSpPr>
        <p:spPr>
          <a:xfrm>
            <a:off x="2714829" y="5140633"/>
            <a:ext cx="642395" cy="6308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996EF7C-0E06-1AE4-5DBB-7BFDF0062164}"/>
              </a:ext>
            </a:extLst>
          </p:cNvPr>
          <p:cNvSpPr/>
          <p:nvPr/>
        </p:nvSpPr>
        <p:spPr>
          <a:xfrm>
            <a:off x="3064043" y="4141459"/>
            <a:ext cx="1257722" cy="1234968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64BBE02-F649-30FB-1A36-AF278FCAE8C2}"/>
              </a:ext>
            </a:extLst>
          </p:cNvPr>
          <p:cNvSpPr/>
          <p:nvPr/>
        </p:nvSpPr>
        <p:spPr>
          <a:xfrm>
            <a:off x="3264683" y="4364774"/>
            <a:ext cx="835146" cy="8397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0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5185E-6 L 0.07032 -0.09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80" grpId="0" animBg="1"/>
      <p:bldP spid="80" grpId="1" animBg="1"/>
      <p:bldP spid="86" grpId="0" animBg="1"/>
      <p:bldP spid="86" grpId="1" animBg="1"/>
      <p:bldP spid="8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19069-3EA2-332E-47C3-9D2857AAB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C41BA-E60F-4E9A-38DA-38CBF794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214D4B-9470-BA61-F83D-ADF2CDEB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B97C4-FF83-1A7A-C0BB-722A5B4070D9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78DCD-E14C-4ABE-F727-7361AEF97AC6}"/>
              </a:ext>
            </a:extLst>
          </p:cNvPr>
          <p:cNvSpPr txBox="1"/>
          <p:nvPr/>
        </p:nvSpPr>
        <p:spPr>
          <a:xfrm>
            <a:off x="213328" y="1230392"/>
            <a:ext cx="8643801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① :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형제가 빨간색일 경우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노드의 형제가 빨간색일 경우 형제를 검은색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부모를 빨간색으로 칠하고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부모를 기준으로 자식 노드를 좌회전 시킴</a:t>
            </a:r>
            <a:r>
              <a:rPr lang="en-US" altLang="ko-KR" sz="1200" spc="-50" dirty="0"/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노드는 남아 있지만 형제 노드가 검은색 노드로 바뀌므로 문제 유형이 ②</a:t>
            </a:r>
            <a:r>
              <a:rPr lang="en-US" altLang="ko-KR" sz="1200" spc="-50" dirty="0"/>
              <a:t>-A, B, C</a:t>
            </a:r>
            <a:r>
              <a:rPr lang="ko-KR" altLang="en-US" sz="1200" spc="-50" dirty="0"/>
              <a:t>로 바뀜 </a:t>
            </a:r>
            <a:endParaRPr lang="en-US" altLang="ko-KR" sz="1200" spc="-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3B5354-F4B0-B63C-2E13-C46F264DD629}"/>
              </a:ext>
            </a:extLst>
          </p:cNvPr>
          <p:cNvSpPr txBox="1"/>
          <p:nvPr/>
        </p:nvSpPr>
        <p:spPr>
          <a:xfrm>
            <a:off x="1416761" y="4974317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형제가 빨간색일 경우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A1A2D6F-BB85-738F-6B71-14860E36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6" y="2963463"/>
            <a:ext cx="2406324" cy="192684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7F138E3-E193-3BA1-6E50-ECB497265D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3"/>
          <a:stretch/>
        </p:blipFill>
        <p:spPr>
          <a:xfrm>
            <a:off x="3121816" y="2963463"/>
            <a:ext cx="2329860" cy="192684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BDB6AA6-EA52-FBC8-FA5E-2BFC6A6739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2" t="-214"/>
          <a:stretch/>
        </p:blipFill>
        <p:spPr>
          <a:xfrm>
            <a:off x="5903088" y="2963463"/>
            <a:ext cx="2610219" cy="1926842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6A62487-CE18-C776-EB19-FF608CEED067}"/>
              </a:ext>
            </a:extLst>
          </p:cNvPr>
          <p:cNvSpPr/>
          <p:nvPr/>
        </p:nvSpPr>
        <p:spPr>
          <a:xfrm>
            <a:off x="2778791" y="3617089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5C3BC7F-2CB0-D641-6B7F-0786CF1AE85F}"/>
              </a:ext>
            </a:extLst>
          </p:cNvPr>
          <p:cNvSpPr/>
          <p:nvPr/>
        </p:nvSpPr>
        <p:spPr>
          <a:xfrm>
            <a:off x="5528463" y="3617089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1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B25F7-8D65-E897-6A17-27E8AD7E7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B270A-1BA9-AC86-A078-7067D018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9385D-5618-06E2-D62F-AF31580F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13977-DD82-AA2D-9D27-C5AE879F03EE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1E327-96AB-DB1D-350B-1C81F92AA9BE}"/>
              </a:ext>
            </a:extLst>
          </p:cNvPr>
          <p:cNvSpPr txBox="1"/>
          <p:nvPr/>
        </p:nvSpPr>
        <p:spPr>
          <a:xfrm>
            <a:off x="213328" y="1230392"/>
            <a:ext cx="8643801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② - A :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형제가 검은색</a:t>
            </a:r>
            <a:r>
              <a:rPr lang="en-US" altLang="ko-KR" sz="1400" b="1" spc="-50" dirty="0">
                <a:solidFill>
                  <a:srgbClr val="17406D"/>
                </a:solidFill>
              </a:rPr>
              <a:t>,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형제의 양쪽 자식이 검은색인 경우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노드의 형제가 빨간색일 경우 형제를 검은색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부모를 빨간색으로 칠하고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부모를 기준으로 자식 노드를 좌회전 시킴</a:t>
            </a:r>
            <a:r>
              <a:rPr lang="en-US" altLang="ko-KR" sz="1200" spc="-50" dirty="0"/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노드는 남아 있지만 형제 노드가 검은색 노드로 바뀌므로 문제 유형이 ②</a:t>
            </a:r>
            <a:r>
              <a:rPr lang="en-US" altLang="ko-KR" sz="1200" spc="-50" dirty="0"/>
              <a:t>-A, B, C</a:t>
            </a:r>
            <a:r>
              <a:rPr lang="ko-KR" altLang="en-US" sz="1200" spc="-50" dirty="0"/>
              <a:t>로 바뀜 </a:t>
            </a:r>
            <a:endParaRPr lang="en-US" altLang="ko-KR" sz="1200" spc="-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4DF26B-E38C-2C48-02BC-98D5B5CB0E25}"/>
              </a:ext>
            </a:extLst>
          </p:cNvPr>
          <p:cNvSpPr txBox="1"/>
          <p:nvPr/>
        </p:nvSpPr>
        <p:spPr>
          <a:xfrm>
            <a:off x="1469037" y="6185098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형제가 검은색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사촌이 둘 다 검은색인 경우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52E126-9570-8E47-BA16-27E254E7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25" y="3402375"/>
            <a:ext cx="3157981" cy="2599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764D8D-6360-1DE8-E023-6B7A66114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725" y="2494344"/>
            <a:ext cx="5140275" cy="35025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CCD02F0-F3D2-8DA6-4F2A-1BAF6D49F173}"/>
              </a:ext>
            </a:extLst>
          </p:cNvPr>
          <p:cNvSpPr/>
          <p:nvPr/>
        </p:nvSpPr>
        <p:spPr>
          <a:xfrm>
            <a:off x="3684725" y="4207705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9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82EA1-C4E2-7A86-3CF6-B161020D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89F78-5F69-EEA6-502D-7FD7A1C0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FEB7C-BB82-B74D-CC0E-754E83B6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E764E-552C-ADC4-C48A-06895E78C1CA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F148F-E35A-ADBC-E35A-08D40A960105}"/>
              </a:ext>
            </a:extLst>
          </p:cNvPr>
          <p:cNvSpPr txBox="1"/>
          <p:nvPr/>
        </p:nvSpPr>
        <p:spPr>
          <a:xfrm>
            <a:off x="213328" y="1230392"/>
            <a:ext cx="8643801" cy="93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② - B :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형제가 검은색</a:t>
            </a:r>
            <a:r>
              <a:rPr lang="en-US" altLang="ko-KR" sz="1400" b="1" spc="-50" dirty="0">
                <a:solidFill>
                  <a:srgbClr val="17406D"/>
                </a:solidFill>
              </a:rPr>
              <a:t>,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형제의 왼쪽 자식이 빨간색인 경우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노드의 오른쪽 자녀가 빨간색이 되게 만들어 ② </a:t>
            </a:r>
            <a:r>
              <a:rPr lang="en-US" altLang="ko-KR" sz="1200" spc="-50" dirty="0"/>
              <a:t>- C</a:t>
            </a:r>
            <a:r>
              <a:rPr lang="ko-KR" altLang="en-US" sz="1200" spc="-50" dirty="0"/>
              <a:t>를 적용해서 해결</a:t>
            </a:r>
            <a:r>
              <a:rPr lang="en-US" altLang="ko-KR" sz="1200" spc="-50" dirty="0"/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이중 흑색 노드는 남아 있지만 형제 노드가 검은색 노드로 바뀌므로 문제 유형이 ②</a:t>
            </a:r>
            <a:r>
              <a:rPr lang="en-US" altLang="ko-KR" sz="1200" spc="-50" dirty="0"/>
              <a:t>-A, B, C</a:t>
            </a:r>
            <a:r>
              <a:rPr lang="ko-KR" altLang="en-US" sz="1200" spc="-50" dirty="0"/>
              <a:t>로 바뀜 </a:t>
            </a:r>
            <a:endParaRPr lang="en-US" altLang="ko-KR" sz="1200" spc="-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3F0FB-23FE-6EAA-FD96-AC7F83D3C56A}"/>
              </a:ext>
            </a:extLst>
          </p:cNvPr>
          <p:cNvSpPr txBox="1"/>
          <p:nvPr/>
        </p:nvSpPr>
        <p:spPr>
          <a:xfrm>
            <a:off x="1469037" y="5415987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형제가 검은색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형제의 왼쪽 자식이 빨간색인 경우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0289BFC-B5EA-E2E2-E54B-8FD384C60658}"/>
              </a:ext>
            </a:extLst>
          </p:cNvPr>
          <p:cNvSpPr/>
          <p:nvPr/>
        </p:nvSpPr>
        <p:spPr>
          <a:xfrm>
            <a:off x="2839196" y="3905002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3B7831-407A-CEE6-4109-BE6CA9D04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8" y="3138226"/>
            <a:ext cx="2580267" cy="20638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556BC9-47DC-7C23-9197-BFACFE085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527" y="3140539"/>
            <a:ext cx="2562782" cy="20638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A642FE-B5E0-BC33-4106-D8A3B0F7A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469" y="3135913"/>
            <a:ext cx="2431411" cy="206612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9B17E8C-79B0-800F-15D6-6DD9166C4B4A}"/>
              </a:ext>
            </a:extLst>
          </p:cNvPr>
          <p:cNvSpPr/>
          <p:nvPr/>
        </p:nvSpPr>
        <p:spPr>
          <a:xfrm>
            <a:off x="5737228" y="3905002"/>
            <a:ext cx="306729" cy="5613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79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2D2F5-15DF-80A3-CD73-1A725599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505D1-CFEC-9A1E-0FDD-541F8C67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B0A8E-607D-1E41-7AEC-ADA59300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ABEF0-DD7D-4427-5029-228210756CFC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9391C-DEE9-2988-93A7-B4B0B5EF94D2}"/>
              </a:ext>
            </a:extLst>
          </p:cNvPr>
          <p:cNvSpPr txBox="1"/>
          <p:nvPr/>
        </p:nvSpPr>
        <p:spPr>
          <a:xfrm>
            <a:off x="213328" y="1230392"/>
            <a:ext cx="8643801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노드 삭제 연산 시 무너질 수 있는 </a:t>
            </a:r>
            <a:r>
              <a:rPr lang="en-US" altLang="ko-KR" sz="1400" b="1" spc="-50" dirty="0">
                <a:solidFill>
                  <a:srgbClr val="17406D"/>
                </a:solidFill>
              </a:rPr>
              <a:t>RBT</a:t>
            </a:r>
            <a:r>
              <a:rPr lang="ko-KR" altLang="en-US" sz="1400" b="1" spc="-50" dirty="0">
                <a:solidFill>
                  <a:srgbClr val="17406D"/>
                </a:solidFill>
              </a:rPr>
              <a:t> 규칙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– ② - C :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형제가 검은색</a:t>
            </a:r>
            <a:r>
              <a:rPr lang="en-US" altLang="ko-KR" sz="1400" b="1" spc="-50" dirty="0">
                <a:solidFill>
                  <a:srgbClr val="17406D"/>
                </a:solidFill>
              </a:rPr>
              <a:t>, </a:t>
            </a:r>
            <a:r>
              <a:rPr lang="ko-KR" altLang="en-US" sz="1400" b="1" spc="-50" dirty="0">
                <a:solidFill>
                  <a:srgbClr val="17406D"/>
                </a:solidFill>
              </a:rPr>
              <a:t>형제의 오른쪽 자식이 빨간색인 경우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형제의 왼쪽 자식은 검은색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빨간색 둘 다 가능</a:t>
            </a:r>
            <a:r>
              <a:rPr lang="en-US" altLang="ko-KR" sz="1200" spc="-50" dirty="0"/>
              <a:t>. B</a:t>
            </a:r>
            <a:r>
              <a:rPr lang="ko-KR" altLang="en-US" sz="1200" spc="-50" dirty="0"/>
              <a:t>와 </a:t>
            </a:r>
            <a:r>
              <a:rPr lang="en-US" altLang="ko-KR" sz="1200" spc="-50" dirty="0"/>
              <a:t>C</a:t>
            </a:r>
            <a:r>
              <a:rPr lang="ko-KR" altLang="en-US" sz="1200" spc="-50" dirty="0"/>
              <a:t>의 색은 달라도 무방</a:t>
            </a:r>
            <a:r>
              <a:rPr lang="en-US" altLang="ko-KR" sz="1200" spc="-50" dirty="0"/>
              <a:t>.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9BCDDA2-7483-759F-683C-8D8FE61254D9}"/>
              </a:ext>
            </a:extLst>
          </p:cNvPr>
          <p:cNvSpPr/>
          <p:nvPr/>
        </p:nvSpPr>
        <p:spPr>
          <a:xfrm>
            <a:off x="4039253" y="2705189"/>
            <a:ext cx="339489" cy="5993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AE0C87-9877-2424-69C1-4FE843693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36" y="1961307"/>
            <a:ext cx="2582654" cy="2083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4375A4-3FDC-AE4A-3B2B-1A21CD751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871" y="1985144"/>
            <a:ext cx="3237392" cy="21933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79756F-9527-EF3D-014B-DD23D404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202379"/>
            <a:ext cx="3037162" cy="246366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A681AA3-AC7D-EE03-F303-1439A6E643F2}"/>
              </a:ext>
            </a:extLst>
          </p:cNvPr>
          <p:cNvSpPr/>
          <p:nvPr/>
        </p:nvSpPr>
        <p:spPr>
          <a:xfrm rot="5400000">
            <a:off x="7134754" y="4058897"/>
            <a:ext cx="327486" cy="621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C5EB265-C32C-B54D-CAA8-1BA3EEDEC1BE}"/>
              </a:ext>
            </a:extLst>
          </p:cNvPr>
          <p:cNvSpPr/>
          <p:nvPr/>
        </p:nvSpPr>
        <p:spPr>
          <a:xfrm rot="10800000">
            <a:off x="4084981" y="5100099"/>
            <a:ext cx="339489" cy="5993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ED1299A-5EF0-5693-A23F-019BBB6FE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29" y="4118754"/>
            <a:ext cx="3317973" cy="2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47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9A20-4F20-6DC2-EC55-945C8E9C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FBFD4-CA36-57EA-75BE-A6E5DE44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51EBF-9ADF-F672-4571-FD2904C5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5858E-0A70-C82A-238F-2B50056AECF0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89475-0641-F04D-90F9-A6432525B7AB}"/>
              </a:ext>
            </a:extLst>
          </p:cNvPr>
          <p:cNvSpPr txBox="1"/>
          <p:nvPr/>
        </p:nvSpPr>
        <p:spPr>
          <a:xfrm>
            <a:off x="410901" y="1314378"/>
            <a:ext cx="8100087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RBT_RebuildAfterRemove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뿌리 노드이거나 빨간색 노드로 검은색이 넘어가면 루프 종료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이중 흑색 노드가 부모 노드의 왼쪽 자식인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&lt;Case 1&gt;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형제가 빨간색인 경우 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&lt;Case 2&gt;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형제가 검은색이며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 &lt;Case 2 - A&gt;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양쪽 자식이 모두 검은색인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A5718-F18A-9246-DFB2-BC36B69A5751}"/>
              </a:ext>
            </a:extLst>
          </p:cNvPr>
          <p:cNvSpPr txBox="1"/>
          <p:nvPr/>
        </p:nvSpPr>
        <p:spPr>
          <a:xfrm>
            <a:off x="1702015" y="6451206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 err="1">
                <a:latin typeface="Arial" panose="020B0604020202020204" pitchFamily="34" charset="0"/>
                <a:cs typeface="Arial" panose="020B0604020202020204" pitchFamily="34" charset="0"/>
              </a:rPr>
              <a:t>RTB_RebuildAfterRemove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490765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5CE83-9166-4B1D-E1FB-3DA86647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CA47B-E376-5560-ECBE-F1C84CC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2BA55-193B-5BB0-C4B1-7D55A8D1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CD56-CA3C-1015-0ADC-182C05EB69F5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삭제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1B7C7-B0A5-252C-02E1-E10D06CBDD98}"/>
              </a:ext>
            </a:extLst>
          </p:cNvPr>
          <p:cNvSpPr txBox="1"/>
          <p:nvPr/>
        </p:nvSpPr>
        <p:spPr>
          <a:xfrm>
            <a:off x="410901" y="1314378"/>
            <a:ext cx="8100087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else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 &lt;Case 2 - B&gt;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왼쪽 자식이 빨간색인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&lt;Case 2 - C&gt;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오른쪽 자식이 빨간색인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Sibling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            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이중 흑색 노드가 부모 노드의 오른쪽 자식인 경우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A7DA7-167B-388D-8B70-60278CE8C863}"/>
              </a:ext>
            </a:extLst>
          </p:cNvPr>
          <p:cNvSpPr txBox="1"/>
          <p:nvPr/>
        </p:nvSpPr>
        <p:spPr>
          <a:xfrm>
            <a:off x="1702015" y="6104228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 err="1">
                <a:latin typeface="Arial" panose="020B0604020202020204" pitchFamily="34" charset="0"/>
                <a:cs typeface="Arial" panose="020B0604020202020204" pitchFamily="34" charset="0"/>
              </a:rPr>
              <a:t>RTB_RebuildAfterRemove</a:t>
            </a:r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8726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445C8C-9B28-447F-A591-D0317F1C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387" y="2766783"/>
            <a:ext cx="7280655" cy="132443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레드 블랙 트리</a:t>
            </a:r>
            <a:r>
              <a:rPr lang="ko-KR" altLang="en-US" sz="2400" spc="-40" dirty="0">
                <a:latin typeface="+mn-ea"/>
                <a:ea typeface="+mn-ea"/>
              </a:rPr>
              <a:t>의</a:t>
            </a:r>
            <a:r>
              <a:rPr lang="ko-KR" altLang="en-US" sz="2400" spc="-4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개념</a:t>
            </a:r>
          </a:p>
        </p:txBody>
      </p:sp>
    </p:spTree>
    <p:extLst>
      <p:ext uri="{BB962C8B-B14F-4D97-AF65-F5344CB8AC3E}">
        <p14:creationId xmlns:p14="http://schemas.microsoft.com/office/powerpoint/2010/main" val="352028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F2FDF-3C39-A489-4993-B062FB30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C1F5C7-455C-C291-C3BC-EBA8BBC7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958520"/>
            <a:ext cx="8496301" cy="5717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[1] </a:t>
            </a:r>
            <a:r>
              <a:rPr lang="en-US" altLang="ko-KR" dirty="0" err="1">
                <a:latin typeface="+mn-ea"/>
              </a:rPr>
              <a:t>dropKick</a:t>
            </a:r>
            <a:r>
              <a:rPr lang="en-US" altLang="ko-KR" i="0" u="none" strike="noStrike" dirty="0"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+mn-ea"/>
              </a:rPr>
              <a:t>이진 트리의 균형과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+mn-ea"/>
              </a:rPr>
              <a:t>Red-Black &amp; AVL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+mn-ea"/>
              </a:rPr>
              <a:t>트리</a:t>
            </a:r>
            <a:r>
              <a:rPr lang="en-US" altLang="ko-KR" dirty="0">
                <a:solidFill>
                  <a:srgbClr val="212529"/>
                </a:solidFill>
                <a:latin typeface="+mn-ea"/>
              </a:rPr>
              <a:t>, Accessed: 2024/02/07 </a:t>
            </a:r>
            <a:r>
              <a:rPr lang="en-US" altLang="ko-KR" dirty="0">
                <a:latin typeface="+mn-ea"/>
              </a:rPr>
              <a:t>[Online] Available: </a:t>
            </a:r>
            <a:r>
              <a:rPr lang="en-US" altLang="ko-KR" dirty="0">
                <a:latin typeface="+mn-ea"/>
                <a:hlinkClick r:id="rId2"/>
              </a:rPr>
              <a:t>https://velog.io/@agugu95/%EC%9D%B4%EC%A7%84-%ED%8A%B8%EB%A6%AC%EC%9D%98-%EA%B7%A0%ED%98%95-RED-BALCKAVL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i="0" dirty="0">
              <a:solidFill>
                <a:srgbClr val="212529"/>
              </a:solidFill>
              <a:effectLst/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[2] </a:t>
            </a:r>
            <a:r>
              <a:rPr lang="en-US" altLang="ko-KR" dirty="0" err="1">
                <a:latin typeface="+mn-ea"/>
              </a:rPr>
              <a:t>sharememory</a:t>
            </a:r>
            <a:r>
              <a:rPr lang="en-US" altLang="ko-KR" i="0" u="none" strike="noStrike" dirty="0">
                <a:effectLst/>
                <a:latin typeface="+mn-ea"/>
              </a:rPr>
              <a:t>,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+mn-ea"/>
              </a:rPr>
              <a:t>Red-Black Tree -3</a:t>
            </a:r>
            <a:r>
              <a:rPr lang="en-US" altLang="ko-KR" dirty="0">
                <a:solidFill>
                  <a:srgbClr val="212529"/>
                </a:solidFill>
                <a:latin typeface="+mn-ea"/>
              </a:rPr>
              <a:t>, Accessed: 2024/02/07 </a:t>
            </a:r>
            <a:r>
              <a:rPr lang="en-US" altLang="ko-KR" dirty="0">
                <a:latin typeface="+mn-ea"/>
              </a:rPr>
              <a:t>[Online] Available: </a:t>
            </a:r>
            <a:r>
              <a:rPr lang="en-US" altLang="ko-KR" dirty="0">
                <a:latin typeface="+mn-ea"/>
                <a:hlinkClick r:id="rId3"/>
              </a:rPr>
              <a:t>https://ezbeat.tistory.com/417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i="0" dirty="0">
              <a:solidFill>
                <a:srgbClr val="212529"/>
              </a:solidFill>
              <a:effectLst/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[3] </a:t>
            </a:r>
            <a:r>
              <a:rPr lang="en-US" altLang="ko-KR" b="0" i="0" dirty="0" err="1">
                <a:effectLst/>
                <a:latin typeface="AppleSDGothicNeo"/>
              </a:rPr>
              <a:t>hyunipad</a:t>
            </a:r>
            <a:r>
              <a:rPr lang="en-US" altLang="ko-KR" i="0" u="none" strike="noStrike" dirty="0"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+mn-ea"/>
              </a:rPr>
              <a:t>자료 구조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+mn-ea"/>
              </a:rPr>
              <a:t>-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+mn-ea"/>
              </a:rPr>
              <a:t>레드 블랙 트리</a:t>
            </a:r>
            <a:r>
              <a:rPr lang="en-US" altLang="ko-KR" dirty="0">
                <a:solidFill>
                  <a:srgbClr val="212529"/>
                </a:solidFill>
                <a:latin typeface="+mn-ea"/>
              </a:rPr>
              <a:t>, Accessed: 2024/02/07 </a:t>
            </a:r>
            <a:r>
              <a:rPr lang="en-US" altLang="ko-KR" dirty="0">
                <a:latin typeface="+mn-ea"/>
              </a:rPr>
              <a:t>[Online] Available:</a:t>
            </a:r>
            <a:r>
              <a:rPr lang="en-US" altLang="ko-KR" dirty="0">
                <a:solidFill>
                  <a:srgbClr val="212529"/>
                </a:solidFill>
                <a:latin typeface="+mn-ea"/>
              </a:rPr>
              <a:t> https://hyunipad.tistory.com/15</a:t>
            </a: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B3AC8-6523-7332-D4D9-D0F9E6B7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9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레드블랙트리의</a:t>
            </a:r>
            <a:r>
              <a:rPr lang="ko-KR" altLang="en-US" dirty="0"/>
              <a:t>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</a:rPr>
              <a:t>레드블랙트리란</a:t>
            </a:r>
            <a:r>
              <a:rPr lang="en-US" altLang="ko-KR" b="1" dirty="0">
                <a:solidFill>
                  <a:schemeClr val="tx2"/>
                </a:solidFill>
              </a:rPr>
              <a:t>?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176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ko-KR" altLang="en-US" sz="1400" b="1" spc="-50" dirty="0" err="1">
                <a:solidFill>
                  <a:srgbClr val="17406D"/>
                </a:solidFill>
              </a:rPr>
              <a:t>레드블랙트리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200" spc="-50" dirty="0" err="1"/>
              <a:t>레드블랙트리</a:t>
            </a:r>
            <a:r>
              <a:rPr lang="en-US" altLang="ko-KR" sz="1200" spc="-50" dirty="0"/>
              <a:t> : </a:t>
            </a:r>
            <a:r>
              <a:rPr lang="ko-KR" altLang="en-US" sz="1200" spc="-50" dirty="0"/>
              <a:t>기존의 이진 트리에서 </a:t>
            </a:r>
            <a:r>
              <a:rPr lang="ko-KR" altLang="en-US" sz="1200" spc="-50" dirty="0">
                <a:solidFill>
                  <a:srgbClr val="FF0000"/>
                </a:solidFill>
              </a:rPr>
              <a:t>색깔을 위한 필드를 </a:t>
            </a:r>
            <a:r>
              <a:rPr lang="ko-KR" altLang="en-US" sz="1200" spc="-50" dirty="0"/>
              <a:t>따로 가지고 있는 트리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200" spc="-50" dirty="0"/>
              <a:t>왜 필요한 것일까</a:t>
            </a:r>
            <a:r>
              <a:rPr lang="en-US" altLang="ko-KR" sz="1200" spc="-50" dirty="0"/>
              <a:t>? – </a:t>
            </a:r>
            <a:r>
              <a:rPr lang="ko-KR" altLang="en-US" sz="1200" spc="-50" dirty="0"/>
              <a:t>이진 트리의 불균형한 성장을 막기 위함</a:t>
            </a:r>
            <a:r>
              <a:rPr lang="en-US" altLang="ko-KR" sz="1200" spc="-50" dirty="0"/>
              <a:t>(</a:t>
            </a:r>
            <a:r>
              <a:rPr lang="ko-KR" altLang="en-US" sz="1200" spc="-50" dirty="0"/>
              <a:t>검색 효율 저하를 초래하기에</a:t>
            </a:r>
            <a:r>
              <a:rPr lang="en-US" altLang="ko-KR" sz="1200" spc="-50" dirty="0"/>
              <a:t>)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en-US" altLang="ko-KR" sz="1200" spc="-50" dirty="0"/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C5EA5-EB14-AD5E-C687-28BDBDB93B2E}"/>
              </a:ext>
            </a:extLst>
          </p:cNvPr>
          <p:cNvSpPr txBox="1"/>
          <p:nvPr/>
        </p:nvSpPr>
        <p:spPr>
          <a:xfrm>
            <a:off x="1702015" y="6185098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레드 블랙 트리의 노드 구조</a:t>
            </a:r>
          </a:p>
        </p:txBody>
      </p:sp>
      <p:pic>
        <p:nvPicPr>
          <p:cNvPr id="7" name="Picture 2" descr="c언어] Red-Black Tree 구현하기">
            <a:extLst>
              <a:ext uri="{FF2B5EF4-FFF2-40B4-BE49-F238E27FC236}">
                <a16:creationId xmlns:a16="http://schemas.microsoft.com/office/drawing/2014/main" id="{0F0F90EE-06C8-3B1D-E047-02814A6F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6" y="2375581"/>
            <a:ext cx="7030367" cy="344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07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4A529-CEC1-D026-12B7-B6C45F80B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E2F20-50E0-D5CC-EB53-5BE9278C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레드블랙트리의</a:t>
            </a:r>
            <a:r>
              <a:rPr lang="ko-KR" altLang="en-US" dirty="0"/>
              <a:t>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D673F5-BD28-8536-8757-BA140019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A8908-296A-0F81-E337-052F018D3777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</a:rPr>
              <a:t>레드블랙트리란</a:t>
            </a:r>
            <a:r>
              <a:rPr lang="en-US" altLang="ko-KR" b="1" dirty="0">
                <a:solidFill>
                  <a:schemeClr val="tx2"/>
                </a:solidFill>
              </a:rPr>
              <a:t>?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1272E-1947-68B8-976D-1E1072761161}"/>
              </a:ext>
            </a:extLst>
          </p:cNvPr>
          <p:cNvSpPr txBox="1"/>
          <p:nvPr/>
        </p:nvSpPr>
        <p:spPr>
          <a:xfrm>
            <a:off x="213328" y="1230392"/>
            <a:ext cx="8643801" cy="176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ko-KR" altLang="en-US" sz="1400" b="1" spc="-50" dirty="0" err="1">
                <a:solidFill>
                  <a:srgbClr val="17406D"/>
                </a:solidFill>
              </a:rPr>
              <a:t>레드블랙트리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200" spc="-50" dirty="0" err="1"/>
              <a:t>레드블랙트리의</a:t>
            </a:r>
            <a:r>
              <a:rPr lang="ko-KR" altLang="en-US" sz="1200" spc="-50" dirty="0"/>
              <a:t> 노드 구조체 코드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200" spc="-50" dirty="0"/>
              <a:t>왼쪽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오른쪽 자식 노드와 부모 노드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ko-KR" sz="1200" spc="-50" dirty="0"/>
              <a:t>RED / BLACK</a:t>
            </a:r>
            <a:r>
              <a:rPr lang="ko-KR" altLang="en-US" sz="1200" spc="-50" dirty="0"/>
              <a:t>의 색깔 필드를 저장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F8C36-7C1E-9A0A-C079-F998969D91BD}"/>
              </a:ext>
            </a:extLst>
          </p:cNvPr>
          <p:cNvSpPr txBox="1"/>
          <p:nvPr/>
        </p:nvSpPr>
        <p:spPr>
          <a:xfrm>
            <a:off x="1702015" y="6152572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레드 블랙 트리의 노드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D566E-F32C-AB99-E0A6-B2E6D3FCFA4A}"/>
              </a:ext>
            </a:extLst>
          </p:cNvPr>
          <p:cNvSpPr txBox="1"/>
          <p:nvPr/>
        </p:nvSpPr>
        <p:spPr>
          <a:xfrm>
            <a:off x="1081167" y="2847167"/>
            <a:ext cx="651571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tagRBTNode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tagRBTNode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tagRBTNode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tagRBTNode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ElementType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706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구현 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구현 규칙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291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레드 블랙 트리 구현 규칙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모든 노드는 빨간색이거나 검은색이다</a:t>
            </a:r>
            <a:endParaRPr lang="en-US" altLang="ko-KR" sz="1200" spc="-50" dirty="0"/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뿌리 노드는 검은색이다</a:t>
            </a:r>
            <a:endParaRPr lang="en-US" altLang="ko-KR" sz="1200" spc="-50" dirty="0"/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잎 노드</a:t>
            </a:r>
            <a:r>
              <a:rPr lang="en-US" altLang="ko-KR" sz="1200" spc="-50" dirty="0"/>
              <a:t>(NIL)</a:t>
            </a:r>
            <a:r>
              <a:rPr lang="ko-KR" altLang="en-US" sz="1200" spc="-50" dirty="0"/>
              <a:t>는 검은색이다</a:t>
            </a:r>
            <a:r>
              <a:rPr lang="en-US" altLang="ko-KR" sz="1200" spc="-50" dirty="0"/>
              <a:t>.</a:t>
            </a: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빨간색 노드의 자식은 모두 검은색이다</a:t>
            </a:r>
            <a:r>
              <a:rPr lang="en-US" altLang="ko-KR" sz="1200" spc="-50" dirty="0"/>
              <a:t>(</a:t>
            </a:r>
            <a:r>
              <a:rPr lang="ko-KR" altLang="en-US" sz="1200" spc="-50" dirty="0"/>
              <a:t>검은색 노드는 빨간색과 검은색을 모두 자식으로 가질 수 있다</a:t>
            </a:r>
            <a:r>
              <a:rPr lang="en-US" altLang="ko-KR" sz="1200" spc="-50" dirty="0"/>
              <a:t>.)</a:t>
            </a:r>
          </a:p>
          <a:p>
            <a:pPr marL="685800" lvl="1" indent="-2286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200" spc="-50" dirty="0"/>
              <a:t>뿌리 노드와 모든 잎 노드 사이에 있는 검은색 노드의 수는 모두 동일하다</a:t>
            </a:r>
            <a:r>
              <a:rPr lang="en-US" altLang="ko-KR" sz="1200" spc="-50" dirty="0"/>
              <a:t>.</a:t>
            </a:r>
            <a:endParaRPr lang="en-US" altLang="ko-KR" sz="1200" b="1" spc="-50" dirty="0">
              <a:solidFill>
                <a:srgbClr val="17406D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 err="1">
                <a:solidFill>
                  <a:srgbClr val="17406D"/>
                </a:solidFill>
              </a:rPr>
              <a:t>센티넬</a:t>
            </a:r>
            <a:r>
              <a:rPr lang="ko-KR" altLang="en-US" sz="1400" b="1" spc="-50" dirty="0">
                <a:solidFill>
                  <a:srgbClr val="17406D"/>
                </a:solidFill>
              </a:rPr>
              <a:t> 노드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아무 데이터도 갖고 있지 않지만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색깔만 검은색인 더미 노드</a:t>
            </a:r>
            <a:r>
              <a:rPr lang="en-US" altLang="ko-KR" sz="1200" spc="-50" dirty="0"/>
              <a:t>(RBT </a:t>
            </a:r>
            <a:r>
              <a:rPr lang="ko-KR" altLang="en-US" sz="1200" spc="-50" dirty="0"/>
              <a:t>구현 용이를 위함</a:t>
            </a:r>
            <a:r>
              <a:rPr lang="en-US" altLang="ko-KR" sz="1200" spc="-50" dirty="0"/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원래의 잎 노드들에 검은색이든 빨간색이든 </a:t>
            </a:r>
            <a:r>
              <a:rPr lang="en-US" altLang="ko-KR" sz="1200" spc="-50" dirty="0"/>
              <a:t>NIL </a:t>
            </a:r>
            <a:r>
              <a:rPr lang="ko-KR" altLang="en-US" sz="1200" spc="-50" dirty="0"/>
              <a:t>노드를 양쪽 자식 </a:t>
            </a:r>
            <a:r>
              <a:rPr lang="ko-KR" altLang="en-US" sz="1200" spc="-50" dirty="0" err="1"/>
              <a:t>연결시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모든 </a:t>
            </a:r>
            <a:r>
              <a:rPr lang="ko-KR" altLang="en-US" sz="1200" spc="-50" dirty="0" err="1"/>
              <a:t>잎노드는</a:t>
            </a:r>
            <a:r>
              <a:rPr lang="ko-KR" altLang="en-US" sz="1200" spc="-50" dirty="0"/>
              <a:t> 검은색이라는 규칙 하나는 항상 지킬 수 있음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1465383" y="638659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레드 블랙 트리의 규현 규칙 만족 트리</a:t>
            </a:r>
          </a:p>
        </p:txBody>
      </p:sp>
      <p:pic>
        <p:nvPicPr>
          <p:cNvPr id="1026" name="Picture 2" descr="c언어] Red-Black Tree 구현하기">
            <a:extLst>
              <a:ext uri="{FF2B5EF4-FFF2-40B4-BE49-F238E27FC236}">
                <a16:creationId xmlns:a16="http://schemas.microsoft.com/office/drawing/2014/main" id="{2F950DF5-AB4A-26C4-4CA3-8D5FDEF46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90" y="3945882"/>
            <a:ext cx="4754420" cy="23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5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회전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13328" y="1230392"/>
            <a:ext cx="8643801" cy="18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삽입과 삭제 연산을 위한 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‘</a:t>
            </a:r>
            <a:r>
              <a:rPr lang="ko-KR" altLang="en-US" sz="1400" b="1" spc="-50" dirty="0">
                <a:solidFill>
                  <a:srgbClr val="17406D"/>
                </a:solidFill>
              </a:rPr>
              <a:t>회전</a:t>
            </a:r>
            <a:r>
              <a:rPr lang="en-US" altLang="ko-KR" sz="1400" b="1" spc="-50" dirty="0">
                <a:solidFill>
                  <a:srgbClr val="17406D"/>
                </a:solidFill>
              </a:rPr>
              <a:t>’ </a:t>
            </a:r>
            <a:r>
              <a:rPr lang="ko-KR" altLang="en-US" sz="1400" b="1" spc="-50" dirty="0">
                <a:solidFill>
                  <a:srgbClr val="17406D"/>
                </a:solidFill>
              </a:rPr>
              <a:t>이해하기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기존의 이진 탐색 트리의 </a:t>
            </a:r>
            <a:r>
              <a:rPr lang="en-US" altLang="ko-KR" sz="1200" spc="-50" dirty="0"/>
              <a:t>‘</a:t>
            </a:r>
            <a:r>
              <a:rPr lang="ko-KR" altLang="en-US" sz="1200" spc="-50" dirty="0"/>
              <a:t>삽입</a:t>
            </a:r>
            <a:r>
              <a:rPr lang="en-US" altLang="ko-KR" sz="1200" spc="-50" dirty="0"/>
              <a:t>’</a:t>
            </a:r>
            <a:r>
              <a:rPr lang="ko-KR" altLang="en-US" sz="1200" spc="-50" dirty="0"/>
              <a:t>과 </a:t>
            </a:r>
            <a:r>
              <a:rPr lang="en-US" altLang="ko-KR" sz="1200" spc="-50" dirty="0"/>
              <a:t>‘</a:t>
            </a:r>
            <a:r>
              <a:rPr lang="ko-KR" altLang="en-US" sz="1200" spc="-50" dirty="0"/>
              <a:t>삭제</a:t>
            </a:r>
            <a:r>
              <a:rPr lang="en-US" altLang="ko-KR" sz="1200" spc="-50" dirty="0"/>
              <a:t>’</a:t>
            </a:r>
            <a:r>
              <a:rPr lang="ko-KR" altLang="en-US" sz="1200" spc="-50" dirty="0"/>
              <a:t>를 그대로 사용할 경우</a:t>
            </a:r>
            <a:r>
              <a:rPr lang="en-US" altLang="ko-KR" sz="1200" spc="-50" dirty="0"/>
              <a:t>, RBT </a:t>
            </a:r>
            <a:r>
              <a:rPr lang="ko-KR" altLang="en-US" sz="1200" spc="-50" dirty="0"/>
              <a:t>생성 규칙 위반 가능</a:t>
            </a:r>
            <a:endParaRPr lang="en-US" altLang="ko-KR" sz="1200" spc="-50" dirty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따라서 동일하게 삽입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삭제를 진행하되</a:t>
            </a:r>
            <a:r>
              <a:rPr lang="en-US" altLang="ko-KR" sz="1200" spc="-50" dirty="0"/>
              <a:t>, ‘</a:t>
            </a:r>
            <a:r>
              <a:rPr lang="ko-KR" altLang="en-US" sz="1200" spc="-50" dirty="0">
                <a:solidFill>
                  <a:srgbClr val="FF0000"/>
                </a:solidFill>
              </a:rPr>
              <a:t>뒤처리</a:t>
            </a:r>
            <a:r>
              <a:rPr lang="en-US" altLang="ko-KR" sz="1200" spc="-50" dirty="0"/>
              <a:t>’</a:t>
            </a:r>
            <a:r>
              <a:rPr lang="ko-KR" altLang="en-US" sz="1200" spc="-50" dirty="0"/>
              <a:t>를 해주는 것이 </a:t>
            </a:r>
            <a:r>
              <a:rPr lang="en-US" altLang="ko-KR" sz="1200" spc="-50" dirty="0"/>
              <a:t>RBT </a:t>
            </a:r>
            <a:r>
              <a:rPr lang="ko-KR" altLang="en-US" sz="1200" spc="-50" dirty="0"/>
              <a:t>삽입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삭제의 핵심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회전이란</a:t>
            </a:r>
            <a:r>
              <a:rPr lang="en-US" altLang="ko-KR" sz="1400" b="1" spc="-50" dirty="0">
                <a:solidFill>
                  <a:srgbClr val="17406D"/>
                </a:solidFill>
              </a:rPr>
              <a:t>?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부모와 자식 노드의 위치를 서로 바꾸는 연산 </a:t>
            </a:r>
            <a:endParaRPr lang="en-US" altLang="ko-KR" sz="1200" spc="-50" dirty="0"/>
          </a:p>
          <a:p>
            <a:pPr marL="1257300" lvl="2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200" spc="-50" dirty="0"/>
              <a:t>– </a:t>
            </a:r>
            <a:r>
              <a:rPr lang="ko-KR" altLang="en-US" sz="1200" spc="-50" dirty="0"/>
              <a:t>회전 방향에 따라 우회전</a:t>
            </a:r>
            <a:r>
              <a:rPr lang="en-US" altLang="ko-KR" sz="1200" spc="-50" dirty="0"/>
              <a:t>, </a:t>
            </a:r>
            <a:r>
              <a:rPr lang="ko-KR" altLang="en-US" sz="1200" spc="-50" dirty="0"/>
              <a:t>좌회전으로 나뉨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3799925" y="5996940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회전 개념 설명</a:t>
            </a:r>
            <a:r>
              <a:rPr lang="ko-KR" altLang="en-US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50" b="1" spc="-5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ko-KR" altLang="en-US" sz="1400" b="1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B064C0-46CC-92E5-0A9C-B4E6EF7C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86" y="2252615"/>
            <a:ext cx="3650246" cy="365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60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회전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50099" y="1218486"/>
            <a:ext cx="8643801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우회전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628650" lvl="1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solidFill>
                  <a:srgbClr val="17406D"/>
                </a:solidFill>
              </a:rPr>
              <a:t>왼쪽 자식 노드의 오른쪽 자식 노드를 부모 노드의 왼쪽 자식으로 연결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1469037" y="647763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우회전 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19F3B-6D98-15BF-7DDE-FD91D235BF29}"/>
              </a:ext>
            </a:extLst>
          </p:cNvPr>
          <p:cNvSpPr txBox="1"/>
          <p:nvPr/>
        </p:nvSpPr>
        <p:spPr>
          <a:xfrm>
            <a:off x="400033" y="1935249"/>
            <a:ext cx="8177845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627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D40E7-0057-E49C-3820-7F87582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레드 블랙 트리의 기본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4807-F431-4FF4-597B-1ED57664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99E1-C9DF-466B-BA1D-8AC59FDBB47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84F-2154-DA30-B194-39203C78C842}"/>
              </a:ext>
            </a:extLst>
          </p:cNvPr>
          <p:cNvSpPr txBox="1"/>
          <p:nvPr/>
        </p:nvSpPr>
        <p:spPr>
          <a:xfrm>
            <a:off x="167056" y="861060"/>
            <a:ext cx="8343932" cy="36933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AFAFA"/>
              </a:gs>
            </a:gsLst>
            <a:lin ang="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레드 블랙 트리의 기본연산 </a:t>
            </a:r>
            <a:r>
              <a:rPr lang="en-US" altLang="ko-KR" b="1" dirty="0">
                <a:solidFill>
                  <a:schemeClr val="tx2"/>
                </a:solidFill>
              </a:rPr>
              <a:t>– </a:t>
            </a:r>
            <a:r>
              <a:rPr lang="ko-KR" altLang="en-US" b="1" dirty="0">
                <a:solidFill>
                  <a:schemeClr val="tx2"/>
                </a:solidFill>
              </a:rPr>
              <a:t>회전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E92CB-93D4-5864-5170-EED2D0DADF3C}"/>
              </a:ext>
            </a:extLst>
          </p:cNvPr>
          <p:cNvSpPr txBox="1"/>
          <p:nvPr/>
        </p:nvSpPr>
        <p:spPr>
          <a:xfrm>
            <a:off x="250099" y="1218486"/>
            <a:ext cx="8643801" cy="65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AutoNum type="arabicParenR"/>
            </a:pPr>
            <a:r>
              <a:rPr lang="ko-KR" altLang="en-US" sz="1400" b="1" spc="-50" dirty="0">
                <a:solidFill>
                  <a:srgbClr val="17406D"/>
                </a:solidFill>
              </a:rPr>
              <a:t>좌회전</a:t>
            </a:r>
            <a:endParaRPr lang="en-US" altLang="ko-KR" sz="1400" b="1" spc="-50" dirty="0">
              <a:solidFill>
                <a:srgbClr val="17406D"/>
              </a:solidFill>
            </a:endParaRPr>
          </a:p>
          <a:p>
            <a:pPr marL="628650" lvl="1" indent="-1714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200" spc="-50" dirty="0"/>
              <a:t>오른쪽 자식 노드의 왼쪽 자식 노드를 부모 노드의 오른쪽 자식 </a:t>
            </a:r>
            <a:r>
              <a:rPr lang="ko-KR" altLang="en-US" sz="1200" spc="-50" dirty="0" err="1"/>
              <a:t>노드르</a:t>
            </a:r>
            <a:r>
              <a:rPr lang="ko-KR" altLang="en-US" sz="1200" spc="-50" dirty="0"/>
              <a:t> 연결</a:t>
            </a:r>
            <a:endParaRPr lang="en-US" altLang="ko-KR" sz="1200" spc="-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B73C1-FC69-BB70-A555-34CD800EBC21}"/>
              </a:ext>
            </a:extLst>
          </p:cNvPr>
          <p:cNvSpPr txBox="1"/>
          <p:nvPr/>
        </p:nvSpPr>
        <p:spPr>
          <a:xfrm>
            <a:off x="1469037" y="6477635"/>
            <a:ext cx="5739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RBT </a:t>
            </a:r>
            <a:r>
              <a:rPr lang="ko-KR" altLang="en-US" sz="1400" b="1" spc="-50" dirty="0">
                <a:latin typeface="Arial" panose="020B0604020202020204" pitchFamily="34" charset="0"/>
                <a:cs typeface="Arial" panose="020B0604020202020204" pitchFamily="34" charset="0"/>
              </a:rPr>
              <a:t>좌회전 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19F3B-6D98-15BF-7DDE-FD91D235BF29}"/>
              </a:ext>
            </a:extLst>
          </p:cNvPr>
          <p:cNvSpPr txBox="1"/>
          <p:nvPr/>
        </p:nvSpPr>
        <p:spPr>
          <a:xfrm>
            <a:off x="400033" y="1935249"/>
            <a:ext cx="8177845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RBT_RotateLeft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RBTNode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   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698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사용자 지정 17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</TotalTime>
  <Words>2806</Words>
  <Application>Microsoft Office PowerPoint</Application>
  <PresentationFormat>화면 슬라이드 쇼(4:3)</PresentationFormat>
  <Paragraphs>426</Paragraphs>
  <Slides>30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AppleSDGothicNeo</vt:lpstr>
      <vt:lpstr>맑은 고딕</vt:lpstr>
      <vt:lpstr>Arial</vt:lpstr>
      <vt:lpstr>Consolas</vt:lpstr>
      <vt:lpstr>Wingdings</vt:lpstr>
      <vt:lpstr>Office 테마</vt:lpstr>
      <vt:lpstr>레드 블랙 트리</vt:lpstr>
      <vt:lpstr>목차</vt:lpstr>
      <vt:lpstr>레드 블랙 트리의 개념</vt:lpstr>
      <vt:lpstr>레드블랙트리의 개념</vt:lpstr>
      <vt:lpstr>레드블랙트리의 개념</vt:lpstr>
      <vt:lpstr>레드 블랙 트리의 구현 규칙</vt:lpstr>
      <vt:lpstr>레드 블랙 트리의 기본 연산</vt:lpstr>
      <vt:lpstr>레드 블랙 트리의 기본 연산</vt:lpstr>
      <vt:lpstr>레드 블랙 트리의 기본 연산</vt:lpstr>
      <vt:lpstr>레드 블랙 트리에서의 삽입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트리에서의 삭제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레드 블랙 트리의 기본 연산</vt:lpstr>
      <vt:lpstr>참고문헌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Golang 설치법 (MS-Windows)</dc:title>
  <dc:creator>이 성재</dc:creator>
  <cp:lastModifiedBy>김지호</cp:lastModifiedBy>
  <cp:revision>126</cp:revision>
  <dcterms:created xsi:type="dcterms:W3CDTF">2021-11-15T07:40:46Z</dcterms:created>
  <dcterms:modified xsi:type="dcterms:W3CDTF">2024-02-07T08:29:24Z</dcterms:modified>
</cp:coreProperties>
</file>